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1" r:id="rId3"/>
    <p:sldId id="258" r:id="rId4"/>
    <p:sldId id="259" r:id="rId5"/>
    <p:sldId id="276" r:id="rId6"/>
    <p:sldId id="283" r:id="rId7"/>
    <p:sldId id="282" r:id="rId8"/>
    <p:sldId id="285" r:id="rId9"/>
    <p:sldId id="271" r:id="rId10"/>
    <p:sldId id="288" r:id="rId11"/>
    <p:sldId id="275" r:id="rId12"/>
    <p:sldId id="287" r:id="rId13"/>
    <p:sldId id="262"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0"/>
  </p:normalViewPr>
  <p:slideViewPr>
    <p:cSldViewPr>
      <p:cViewPr>
        <p:scale>
          <a:sx n="110" d="100"/>
          <a:sy n="110" d="100"/>
        </p:scale>
        <p:origin x="-156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7840" cy="464655"/>
          </a:xfrm>
          <a:prstGeom prst="rect">
            <a:avLst/>
          </a:prstGeom>
          <a:noFill/>
          <a:ln w="9525">
            <a:noFill/>
            <a:miter lim="800000"/>
            <a:headEnd/>
            <a:tailEnd/>
          </a:ln>
          <a:effectLst/>
        </p:spPr>
        <p:txBody>
          <a:bodyPr vert="horz" wrap="square" lIns="94466" tIns="47233" rIns="94466" bIns="47233" numCol="1" anchor="t" anchorCtr="0" compatLnSpc="1">
            <a:prstTxWarp prst="textNoShape">
              <a:avLst/>
            </a:prstTxWarp>
          </a:bodyPr>
          <a:lstStyle>
            <a:lvl1pPr>
              <a:defRPr sz="1200">
                <a:latin typeface="Calibri" charset="0"/>
              </a:defRPr>
            </a:lvl1pPr>
          </a:lstStyle>
          <a:p>
            <a:pPr>
              <a:defRPr/>
            </a:pPr>
            <a:endParaRPr lang="en-US" dirty="0"/>
          </a:p>
        </p:txBody>
      </p:sp>
      <p:sp>
        <p:nvSpPr>
          <p:cNvPr id="33795" name="Rectangle 3"/>
          <p:cNvSpPr>
            <a:spLocks noGrp="1" noChangeArrowheads="1"/>
          </p:cNvSpPr>
          <p:nvPr>
            <p:ph type="dt" idx="1"/>
          </p:nvPr>
        </p:nvSpPr>
        <p:spPr bwMode="auto">
          <a:xfrm>
            <a:off x="3970939" y="0"/>
            <a:ext cx="3037840" cy="464655"/>
          </a:xfrm>
          <a:prstGeom prst="rect">
            <a:avLst/>
          </a:prstGeom>
          <a:noFill/>
          <a:ln w="9525">
            <a:noFill/>
            <a:miter lim="800000"/>
            <a:headEnd/>
            <a:tailEnd/>
          </a:ln>
          <a:effectLst/>
        </p:spPr>
        <p:txBody>
          <a:bodyPr vert="horz" wrap="square" lIns="94466" tIns="47233" rIns="94466" bIns="47233" numCol="1" anchor="t" anchorCtr="0" compatLnSpc="1">
            <a:prstTxWarp prst="textNoShape">
              <a:avLst/>
            </a:prstTxWarp>
          </a:bodyPr>
          <a:lstStyle>
            <a:lvl1pPr algn="r">
              <a:defRPr sz="1200">
                <a:latin typeface="Calibri" charset="0"/>
              </a:defRPr>
            </a:lvl1pPr>
          </a:lstStyle>
          <a:p>
            <a:pPr>
              <a:defRPr/>
            </a:pPr>
            <a:fld id="{C3718B23-4DC4-403A-8951-36611F334208}" type="datetime1">
              <a:rPr lang="en-US"/>
              <a:pPr>
                <a:defRPr/>
              </a:pPr>
              <a:t>2/8/2016</a:t>
            </a:fld>
            <a:endParaRPr lang="en-US" dirty="0"/>
          </a:p>
        </p:txBody>
      </p:sp>
      <p:sp>
        <p:nvSpPr>
          <p:cNvPr id="14340"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041" y="4415047"/>
            <a:ext cx="5608320" cy="4183545"/>
          </a:xfrm>
          <a:prstGeom prst="rect">
            <a:avLst/>
          </a:prstGeom>
          <a:noFill/>
          <a:ln w="9525">
            <a:noFill/>
            <a:miter lim="800000"/>
            <a:headEnd/>
            <a:tailEnd/>
          </a:ln>
          <a:effectLst/>
        </p:spPr>
        <p:txBody>
          <a:bodyPr vert="horz" wrap="square" lIns="94466" tIns="47233" rIns="94466" bIns="472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30092"/>
            <a:ext cx="3037840" cy="464655"/>
          </a:xfrm>
          <a:prstGeom prst="rect">
            <a:avLst/>
          </a:prstGeom>
          <a:noFill/>
          <a:ln w="9525">
            <a:noFill/>
            <a:miter lim="800000"/>
            <a:headEnd/>
            <a:tailEnd/>
          </a:ln>
          <a:effectLst/>
        </p:spPr>
        <p:txBody>
          <a:bodyPr vert="horz" wrap="square" lIns="94466" tIns="47233" rIns="94466" bIns="47233" numCol="1" anchor="b" anchorCtr="0" compatLnSpc="1">
            <a:prstTxWarp prst="textNoShape">
              <a:avLst/>
            </a:prstTxWarp>
          </a:bodyPr>
          <a:lstStyle>
            <a:lvl1pPr>
              <a:defRPr sz="1200">
                <a:latin typeface="Calibri" charset="0"/>
              </a:defRPr>
            </a:lvl1pPr>
          </a:lstStyle>
          <a:p>
            <a:pPr>
              <a:defRPr/>
            </a:pPr>
            <a:endParaRPr lang="en-US" dirty="0"/>
          </a:p>
        </p:txBody>
      </p:sp>
      <p:sp>
        <p:nvSpPr>
          <p:cNvPr id="33799" name="Rectangle 7"/>
          <p:cNvSpPr>
            <a:spLocks noGrp="1" noChangeArrowheads="1"/>
          </p:cNvSpPr>
          <p:nvPr>
            <p:ph type="sldNum" sz="quarter" idx="5"/>
          </p:nvPr>
        </p:nvSpPr>
        <p:spPr bwMode="auto">
          <a:xfrm>
            <a:off x="3970939" y="8830092"/>
            <a:ext cx="3037840" cy="464655"/>
          </a:xfrm>
          <a:prstGeom prst="rect">
            <a:avLst/>
          </a:prstGeom>
          <a:noFill/>
          <a:ln w="9525">
            <a:noFill/>
            <a:miter lim="800000"/>
            <a:headEnd/>
            <a:tailEnd/>
          </a:ln>
          <a:effectLst/>
        </p:spPr>
        <p:txBody>
          <a:bodyPr vert="horz" wrap="square" lIns="94466" tIns="47233" rIns="94466" bIns="47233" numCol="1" anchor="b" anchorCtr="0" compatLnSpc="1">
            <a:prstTxWarp prst="textNoShape">
              <a:avLst/>
            </a:prstTxWarp>
          </a:bodyPr>
          <a:lstStyle>
            <a:lvl1pPr algn="r">
              <a:defRPr sz="1200">
                <a:latin typeface="Calibri" charset="0"/>
              </a:defRPr>
            </a:lvl1pPr>
          </a:lstStyle>
          <a:p>
            <a:pPr>
              <a:defRPr/>
            </a:pPr>
            <a:fld id="{BEE03CCE-05C3-4FF3-A7F7-4505BCD1672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dirty="0" smtClean="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0B917A-8554-45CD-A754-D37CADE0443C}" type="datetime1">
              <a:rPr lang="en-US"/>
              <a:pPr>
                <a:defRPr/>
              </a:pPr>
              <a:t>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EDEBD1-4262-40E9-A48C-3B2858354F2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9D2737-66EC-4CA7-9E97-B99A6E90DC7A}" type="datetime1">
              <a:rPr lang="en-US"/>
              <a:pPr>
                <a:defRPr/>
              </a:pPr>
              <a:t>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AA11C72-F09C-4937-85EB-97A2C34E09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6A7302-46D9-4FD9-B81A-E405C9A05102}" type="datetime1">
              <a:rPr lang="en-US"/>
              <a:pPr>
                <a:defRPr/>
              </a:pPr>
              <a:t>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C6C0B0-F414-4510-8A08-C0312B6F163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BFD9B5-0A6F-483A-A46F-993FC422FE24}" type="datetime1">
              <a:rPr lang="en-US"/>
              <a:pPr>
                <a:defRPr/>
              </a:pPr>
              <a:t>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8FAF340-97C4-4B09-8CD9-5CE47132D57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EC4A31-79E0-414C-8B22-59EA399C5BCB}" type="datetime1">
              <a:rPr lang="en-US"/>
              <a:pPr>
                <a:defRPr/>
              </a:pPr>
              <a:t>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8CD1310-CF7B-44A2-B4B9-263A7E62FA0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5D806E-CED2-4079-A60D-E404A9832496}" type="datetime1">
              <a:rPr lang="en-US"/>
              <a:pPr>
                <a:defRPr/>
              </a:pPr>
              <a:t>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8C9AEBF-11C1-4D27-B76F-2B75185D4A5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932DA1-A77B-42EE-B564-4359C554E843}" type="datetime1">
              <a:rPr lang="en-US"/>
              <a:pPr>
                <a:defRPr/>
              </a:pPr>
              <a:t>2/8/2016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047189C-44C4-4A91-B566-1C5B75F78B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D6F5A4-6778-4977-A8C0-103DBF070A3C}" type="datetime1">
              <a:rPr lang="en-US"/>
              <a:pPr>
                <a:defRPr/>
              </a:pPr>
              <a:t>2/8/2016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154DA61-56C1-49DC-8958-8C0A24078C4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C2B920-8111-4CA2-A437-72614E9FF4FF}" type="datetime1">
              <a:rPr lang="en-US"/>
              <a:pPr>
                <a:defRPr/>
              </a:pPr>
              <a:t>2/8/2016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1D25980-0283-4509-8E5E-D4AE020110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C7F6E5-DB52-47AA-B436-BFC3235CB1B9}" type="datetime1">
              <a:rPr lang="en-US"/>
              <a:pPr>
                <a:defRPr/>
              </a:pPr>
              <a:t>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97FB75-42BD-475D-BF8C-02A1E87273B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72C023-B0D8-4800-BB5E-813268707457}" type="datetime1">
              <a:rPr lang="en-US"/>
              <a:pPr>
                <a:defRPr/>
              </a:pPr>
              <a:t>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1D8610D-B592-48D5-AA7E-61D56219A92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FEAE470B-F4BA-47F0-9385-7FA2DE4F7057}" type="datetime1">
              <a:rPr lang="en-US"/>
              <a:pPr>
                <a:defRPr/>
              </a:pPr>
              <a:t>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9007D40E-9CFA-492A-AEF7-320071D08D4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371600" y="3886200"/>
            <a:ext cx="7162800" cy="2514600"/>
          </a:xfrm>
        </p:spPr>
        <p:txBody>
          <a:bodyPr/>
          <a:lstStyle/>
          <a:p>
            <a:pPr eaLnBrk="1" hangingPunct="1">
              <a:lnSpc>
                <a:spcPct val="90000"/>
              </a:lnSpc>
            </a:pPr>
            <a:endParaRPr lang="en-US" sz="2400" b="1" dirty="0" smtClean="0">
              <a:solidFill>
                <a:srgbClr val="898989"/>
              </a:solidFill>
            </a:endParaRPr>
          </a:p>
          <a:p>
            <a:pPr eaLnBrk="1" hangingPunct="1">
              <a:lnSpc>
                <a:spcPct val="90000"/>
              </a:lnSpc>
            </a:pPr>
            <a:endParaRPr lang="en-US" sz="2400" b="1" dirty="0" smtClean="0">
              <a:solidFill>
                <a:srgbClr val="898989"/>
              </a:solidFill>
            </a:endParaRPr>
          </a:p>
          <a:p>
            <a:pPr eaLnBrk="1" hangingPunct="1">
              <a:lnSpc>
                <a:spcPct val="90000"/>
              </a:lnSpc>
            </a:pPr>
            <a:endParaRPr lang="en-US" sz="2400" b="1" dirty="0" smtClean="0">
              <a:solidFill>
                <a:srgbClr val="898989"/>
              </a:solidFill>
            </a:endParaRPr>
          </a:p>
          <a:p>
            <a:pPr algn="l" eaLnBrk="1" hangingPunct="1">
              <a:lnSpc>
                <a:spcPct val="90000"/>
              </a:lnSpc>
            </a:pPr>
            <a:endParaRPr lang="en-US" sz="1400" b="1" dirty="0" smtClean="0">
              <a:solidFill>
                <a:srgbClr val="898989"/>
              </a:solidFill>
            </a:endParaRPr>
          </a:p>
          <a:p>
            <a:pPr algn="l" eaLnBrk="1" hangingPunct="1">
              <a:lnSpc>
                <a:spcPct val="90000"/>
              </a:lnSpc>
            </a:pPr>
            <a:endParaRPr lang="en-US" sz="1400" b="1" dirty="0" smtClean="0">
              <a:solidFill>
                <a:srgbClr val="898989"/>
              </a:solidFill>
            </a:endParaRPr>
          </a:p>
          <a:p>
            <a:pPr algn="l" eaLnBrk="1" hangingPunct="1">
              <a:lnSpc>
                <a:spcPct val="90000"/>
              </a:lnSpc>
            </a:pPr>
            <a:endParaRPr lang="en-US" sz="1400" b="1" dirty="0" smtClean="0">
              <a:solidFill>
                <a:srgbClr val="898989"/>
              </a:solidFill>
            </a:endParaRPr>
          </a:p>
          <a:p>
            <a:pPr algn="l" eaLnBrk="1" hangingPunct="1">
              <a:lnSpc>
                <a:spcPct val="90000"/>
              </a:lnSpc>
            </a:pPr>
            <a:r>
              <a:rPr lang="en-US" sz="1400" b="1" dirty="0" smtClean="0">
                <a:solidFill>
                  <a:srgbClr val="898989"/>
                </a:solidFill>
              </a:rPr>
              <a:t>February 8, 2016</a:t>
            </a:r>
          </a:p>
        </p:txBody>
      </p:sp>
      <p:pic>
        <p:nvPicPr>
          <p:cNvPr id="2051" name="Picture 4" descr="njctsball.jpg"/>
          <p:cNvPicPr>
            <a:picLocks noChangeAspect="1"/>
          </p:cNvPicPr>
          <p:nvPr/>
        </p:nvPicPr>
        <p:blipFill>
          <a:blip r:embed="rId3" cstate="print"/>
          <a:srcRect/>
          <a:stretch>
            <a:fillRect/>
          </a:stretch>
        </p:blipFill>
        <p:spPr bwMode="auto">
          <a:xfrm>
            <a:off x="914400" y="838200"/>
            <a:ext cx="1473200" cy="1447800"/>
          </a:xfrm>
          <a:prstGeom prst="rect">
            <a:avLst/>
          </a:prstGeom>
          <a:noFill/>
          <a:ln w="9525">
            <a:noFill/>
            <a:miter lim="800000"/>
            <a:headEnd/>
            <a:tailEnd/>
          </a:ln>
        </p:spPr>
      </p:pic>
      <p:pic>
        <p:nvPicPr>
          <p:cNvPr id="2052" name="Picture 5" descr="stripe.gif"/>
          <p:cNvPicPr>
            <a:picLocks noChangeAspect="1"/>
          </p:cNvPicPr>
          <p:nvPr/>
        </p:nvPicPr>
        <p:blipFill>
          <a:blip r:embed="rId4" cstate="print"/>
          <a:srcRect/>
          <a:stretch>
            <a:fillRect/>
          </a:stretch>
        </p:blipFill>
        <p:spPr bwMode="auto">
          <a:xfrm>
            <a:off x="152400" y="0"/>
            <a:ext cx="228600" cy="6858000"/>
          </a:xfrm>
          <a:prstGeom prst="rect">
            <a:avLst/>
          </a:prstGeom>
          <a:noFill/>
          <a:ln w="9525">
            <a:noFill/>
            <a:miter lim="800000"/>
            <a:headEnd/>
            <a:tailEnd/>
          </a:ln>
        </p:spPr>
      </p:pic>
      <p:sp>
        <p:nvSpPr>
          <p:cNvPr id="2053" name="Title 1"/>
          <p:cNvSpPr txBox="1">
            <a:spLocks/>
          </p:cNvSpPr>
          <p:nvPr/>
        </p:nvSpPr>
        <p:spPr bwMode="auto">
          <a:xfrm>
            <a:off x="2514600" y="2133600"/>
            <a:ext cx="5791200" cy="533400"/>
          </a:xfrm>
          <a:prstGeom prst="rect">
            <a:avLst/>
          </a:prstGeom>
          <a:noFill/>
          <a:ln w="9525">
            <a:noFill/>
            <a:miter lim="800000"/>
            <a:headEnd/>
            <a:tailEnd/>
          </a:ln>
        </p:spPr>
        <p:txBody>
          <a:bodyPr/>
          <a:lstStyle/>
          <a:p>
            <a:r>
              <a:rPr lang="en-US" sz="1400" dirty="0">
                <a:solidFill>
                  <a:schemeClr val="accent1"/>
                </a:solidFill>
                <a:latin typeface="Calibri" charset="0"/>
              </a:rPr>
              <a:t>Collaborative </a:t>
            </a:r>
            <a:r>
              <a:rPr lang="en-US" sz="1400" dirty="0" smtClean="0">
                <a:solidFill>
                  <a:schemeClr val="accent1"/>
                </a:solidFill>
                <a:latin typeface="Calibri" charset="0"/>
              </a:rPr>
              <a:t>Partnerships</a:t>
            </a:r>
            <a:br>
              <a:rPr lang="en-US" sz="1400" dirty="0" smtClean="0">
                <a:solidFill>
                  <a:schemeClr val="accent1"/>
                </a:solidFill>
                <a:latin typeface="Calibri" charset="0"/>
              </a:rPr>
            </a:br>
            <a:r>
              <a:rPr lang="en-US" sz="1400" dirty="0" smtClean="0">
                <a:solidFill>
                  <a:schemeClr val="accent1"/>
                </a:solidFill>
                <a:latin typeface="Calibri" charset="0"/>
              </a:rPr>
              <a:t>for the Tourette </a:t>
            </a:r>
            <a:r>
              <a:rPr lang="en-US" sz="1400" dirty="0">
                <a:solidFill>
                  <a:schemeClr val="accent1"/>
                </a:solidFill>
                <a:latin typeface="Calibri" charset="0"/>
              </a:rPr>
              <a:t>Syndrome </a:t>
            </a:r>
            <a:r>
              <a:rPr lang="en-US" sz="1400" dirty="0" smtClean="0">
                <a:solidFill>
                  <a:schemeClr val="accent1"/>
                </a:solidFill>
                <a:latin typeface="Calibri" charset="0"/>
              </a:rPr>
              <a:t>Community</a:t>
            </a:r>
            <a:endParaRPr lang="en-US" sz="1400" dirty="0">
              <a:solidFill>
                <a:schemeClr val="accent1"/>
              </a:solidFill>
              <a:latin typeface="Calibri" charset="0"/>
            </a:endParaRPr>
          </a:p>
        </p:txBody>
      </p:sp>
      <p:sp>
        <p:nvSpPr>
          <p:cNvPr id="2054" name="TextBox 9"/>
          <p:cNvSpPr txBox="1">
            <a:spLocks noChangeArrowheads="1"/>
          </p:cNvSpPr>
          <p:nvPr/>
        </p:nvSpPr>
        <p:spPr bwMode="auto">
          <a:xfrm>
            <a:off x="2514600" y="1358900"/>
            <a:ext cx="6477000" cy="861774"/>
          </a:xfrm>
          <a:prstGeom prst="rect">
            <a:avLst/>
          </a:prstGeom>
          <a:noFill/>
          <a:ln w="9525">
            <a:noFill/>
            <a:miter lim="800000"/>
            <a:headEnd/>
            <a:tailEnd/>
          </a:ln>
        </p:spPr>
        <p:txBody>
          <a:bodyPr>
            <a:spAutoFit/>
          </a:bodyPr>
          <a:lstStyle/>
          <a:p>
            <a:pPr>
              <a:lnSpc>
                <a:spcPts val="3000"/>
              </a:lnSpc>
            </a:pPr>
            <a:r>
              <a:rPr lang="en-US" sz="2800" b="1" dirty="0" smtClean="0">
                <a:solidFill>
                  <a:srgbClr val="254061"/>
                </a:solidFill>
                <a:latin typeface="Garamond" charset="0"/>
              </a:rPr>
              <a:t>NJ Center for Tourette </a:t>
            </a:r>
            <a:r>
              <a:rPr lang="en-US" sz="2800" b="1" dirty="0">
                <a:solidFill>
                  <a:srgbClr val="254061"/>
                </a:solidFill>
                <a:latin typeface="Garamond" charset="0"/>
              </a:rPr>
              <a:t>Syndrome</a:t>
            </a:r>
            <a:r>
              <a:rPr lang="en-US" sz="1200" b="1" dirty="0">
                <a:solidFill>
                  <a:srgbClr val="376092"/>
                </a:solidFill>
                <a:latin typeface="Garamond" charset="0"/>
              </a:rPr>
              <a:t/>
            </a:r>
            <a:br>
              <a:rPr lang="en-US" sz="1200" b="1" dirty="0">
                <a:solidFill>
                  <a:srgbClr val="376092"/>
                </a:solidFill>
                <a:latin typeface="Garamond" charset="0"/>
              </a:rPr>
            </a:br>
            <a:r>
              <a:rPr lang="en-US" sz="2400" b="1" dirty="0" smtClean="0">
                <a:solidFill>
                  <a:srgbClr val="376092"/>
                </a:solidFill>
                <a:latin typeface="Garamond" charset="0"/>
              </a:rPr>
              <a:t>&amp; Associated </a:t>
            </a:r>
            <a:r>
              <a:rPr lang="en-US" sz="2400" b="1" dirty="0">
                <a:solidFill>
                  <a:srgbClr val="376092"/>
                </a:solidFill>
                <a:latin typeface="Garamond" charset="0"/>
              </a:rPr>
              <a:t>Disorders, Inc.</a:t>
            </a:r>
            <a:endParaRPr lang="en-US" sz="2400" dirty="0">
              <a:solidFill>
                <a:srgbClr val="376092"/>
              </a:solidFill>
              <a:latin typeface="Garamond" charset="0"/>
            </a:endParaRPr>
          </a:p>
        </p:txBody>
      </p:sp>
      <p:sp>
        <p:nvSpPr>
          <p:cNvPr id="7" name="TextBox 6"/>
          <p:cNvSpPr txBox="1"/>
          <p:nvPr/>
        </p:nvSpPr>
        <p:spPr>
          <a:xfrm>
            <a:off x="2514600" y="2971800"/>
            <a:ext cx="5105400" cy="769441"/>
          </a:xfrm>
          <a:prstGeom prst="rect">
            <a:avLst/>
          </a:prstGeom>
          <a:noFill/>
        </p:spPr>
        <p:txBody>
          <a:bodyPr wrap="square" rtlCol="0">
            <a:spAutoFit/>
          </a:bodyPr>
          <a:lstStyle/>
          <a:p>
            <a:r>
              <a:rPr lang="en-US" sz="2200" i="1" dirty="0" smtClean="0">
                <a:latin typeface="+mj-lt"/>
              </a:rPr>
              <a:t>Established in 2004 as the nation’s first </a:t>
            </a:r>
          </a:p>
          <a:p>
            <a:r>
              <a:rPr lang="en-US" sz="2200" i="1" dirty="0" smtClean="0">
                <a:latin typeface="+mj-lt"/>
              </a:rPr>
              <a:t>Center of Excellence for </a:t>
            </a:r>
            <a:r>
              <a:rPr lang="en-US" sz="2200" i="1" dirty="0" err="1" smtClean="0">
                <a:latin typeface="+mj-lt"/>
              </a:rPr>
              <a:t>Tourette</a:t>
            </a:r>
            <a:r>
              <a:rPr lang="en-US" sz="2200" i="1" dirty="0" smtClean="0">
                <a:latin typeface="+mj-lt"/>
              </a:rPr>
              <a:t> Syndrome</a:t>
            </a:r>
            <a:endParaRPr lang="en-US" sz="2200"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a:solidFill>
                  <a:srgbClr val="17375E"/>
                </a:solidFill>
                <a:latin typeface="Times New Roman" charset="0"/>
                <a:cs typeface="Times New Roman" charset="0"/>
              </a:rPr>
              <a:t>New Jersey 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9219"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9220" name="TextBox 3"/>
          <p:cNvSpPr txBox="1">
            <a:spLocks noChangeArrowheads="1"/>
          </p:cNvSpPr>
          <p:nvPr/>
        </p:nvSpPr>
        <p:spPr bwMode="auto">
          <a:xfrm>
            <a:off x="685800" y="534988"/>
            <a:ext cx="7924800" cy="4554537"/>
          </a:xfrm>
          <a:prstGeom prst="rect">
            <a:avLst/>
          </a:prstGeom>
          <a:noFill/>
          <a:ln w="9525">
            <a:noFill/>
            <a:miter lim="800000"/>
            <a:headEnd/>
            <a:tailEnd/>
          </a:ln>
        </p:spPr>
        <p:txBody>
          <a:bodyPr>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Syndrome</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a:p>
            <a:endParaRPr lang="en-US" sz="1400" i="1" dirty="0">
              <a:latin typeface="Calibri" charset="0"/>
            </a:endParaRPr>
          </a:p>
          <a:p>
            <a:endParaRPr lang="en-US" sz="1600" b="1" i="1" dirty="0">
              <a:solidFill>
                <a:schemeClr val="accent2"/>
              </a:solidFill>
              <a:latin typeface="Calibri" charset="0"/>
            </a:endParaRPr>
          </a:p>
          <a:p>
            <a:r>
              <a:rPr lang="en-US" sz="1400" b="1" dirty="0">
                <a:latin typeface="Calibri" charset="0"/>
              </a:rPr>
              <a:t>A statewide network of hospital affiliated patient and family support groups:</a:t>
            </a:r>
          </a:p>
          <a:p>
            <a:endParaRPr lang="en-US" sz="1200" b="1" dirty="0">
              <a:latin typeface="Calibri" charset="0"/>
            </a:endParaRPr>
          </a:p>
          <a:p>
            <a:r>
              <a:rPr lang="en-US" sz="1200" dirty="0">
                <a:latin typeface="Calibri" charset="0"/>
              </a:rPr>
              <a:t>• Morristown Memorial Hospital – Morristown	 	• Atlantic City Medical Center – Pomona</a:t>
            </a:r>
          </a:p>
          <a:p>
            <a:r>
              <a:rPr lang="en-US" sz="1200" dirty="0">
                <a:latin typeface="Calibri" charset="0"/>
              </a:rPr>
              <a:t>• Valley Hospital – Ridgewood 			• Somerset Medical Center – Somerville</a:t>
            </a:r>
          </a:p>
          <a:p>
            <a:r>
              <a:rPr lang="en-US" sz="1200" dirty="0">
                <a:latin typeface="Calibri" charset="0"/>
              </a:rPr>
              <a:t>• JFK Hospital – Edison 				• </a:t>
            </a:r>
            <a:r>
              <a:rPr lang="en-US" sz="1200" dirty="0" err="1">
                <a:latin typeface="Calibri" charset="0"/>
              </a:rPr>
              <a:t>Virtua</a:t>
            </a:r>
            <a:r>
              <a:rPr lang="en-US" sz="1200" dirty="0">
                <a:latin typeface="Calibri" charset="0"/>
              </a:rPr>
              <a:t> Hospital – Voorhees</a:t>
            </a:r>
          </a:p>
          <a:p>
            <a:r>
              <a:rPr lang="en-US" sz="1200" dirty="0">
                <a:latin typeface="Calibri" charset="0"/>
              </a:rPr>
              <a:t>• Robert Wood Johnson Hospital – </a:t>
            </a:r>
            <a:r>
              <a:rPr lang="en-US" sz="1200" dirty="0" smtClean="0">
                <a:latin typeface="Calibri" charset="0"/>
              </a:rPr>
              <a:t>Hamilton </a:t>
            </a:r>
            <a:r>
              <a:rPr lang="en-US" sz="1200" dirty="0">
                <a:latin typeface="Calibri" charset="0"/>
              </a:rPr>
              <a:t>		• South Jersey Hospital – Vineland</a:t>
            </a:r>
          </a:p>
          <a:p>
            <a:r>
              <a:rPr lang="en-US" sz="1200" dirty="0">
                <a:latin typeface="Calibri" charset="0"/>
              </a:rPr>
              <a:t>• Jersey Shore Medical Center – Neptune			• St. Clare’s Hospital – Denville</a:t>
            </a:r>
          </a:p>
          <a:p>
            <a:r>
              <a:rPr lang="en-US" sz="1200" dirty="0">
                <a:latin typeface="Calibri" charset="0"/>
              </a:rPr>
              <a:t>• Robert Wood Johnson Hospital – New Brunswick		• Hunterdon Medical Center – </a:t>
            </a:r>
            <a:r>
              <a:rPr lang="en-US" sz="1200" dirty="0" smtClean="0">
                <a:latin typeface="Calibri" charset="0"/>
              </a:rPr>
              <a:t>Flemington</a:t>
            </a:r>
            <a:endParaRPr lang="en-US" sz="1200" dirty="0">
              <a:latin typeface="Calibri" charset="0"/>
            </a:endParaRPr>
          </a:p>
          <a:p>
            <a:r>
              <a:rPr lang="en-US" sz="1200" dirty="0">
                <a:latin typeface="Calibri" charset="0"/>
              </a:rPr>
              <a:t>• University Hospital – Newark			• Jersey City Medical Center – Jersey City</a:t>
            </a:r>
          </a:p>
          <a:p>
            <a:endParaRPr lang="en-US" sz="1200" dirty="0">
              <a:latin typeface="Calibri" charset="0"/>
            </a:endParaRPr>
          </a:p>
          <a:p>
            <a:endParaRPr lang="en-US" sz="1200" dirty="0">
              <a:latin typeface="Calibri" charset="0"/>
            </a:endParaRPr>
          </a:p>
          <a:p>
            <a:endParaRPr lang="en-US" sz="1200" dirty="0">
              <a:latin typeface="Calibri" charset="0"/>
            </a:endParaRPr>
          </a:p>
          <a:p>
            <a:endParaRPr lang="en-US" sz="1200" dirty="0">
              <a:latin typeface="Calibri" charset="0"/>
            </a:endParaRPr>
          </a:p>
          <a:p>
            <a:endParaRPr lang="en-US" sz="1200" dirty="0">
              <a:latin typeface="Calibri" charset="0"/>
            </a:endParaRPr>
          </a:p>
          <a:p>
            <a:r>
              <a:rPr lang="en-US" sz="1200" dirty="0">
                <a:latin typeface="Calibri" charset="0"/>
              </a:rPr>
              <a:t>					</a:t>
            </a:r>
            <a:r>
              <a:rPr lang="en-US" sz="1200" dirty="0" smtClean="0">
                <a:latin typeface="Calibri" charset="0"/>
              </a:rPr>
              <a:t>*Replaced by Webinars and Call-in Support Groups</a:t>
            </a:r>
            <a:endParaRPr lang="en-US" sz="1200" dirty="0">
              <a:latin typeface="Calibri" charset="0"/>
            </a:endParaRPr>
          </a:p>
          <a:p>
            <a:endParaRPr lang="en-US" sz="1500" b="1" dirty="0">
              <a:latin typeface="Calibri" charset="0"/>
            </a:endParaRPr>
          </a:p>
          <a:p>
            <a:endParaRPr lang="en-US" sz="1500" dirty="0">
              <a:latin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12291"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12292" name="TextBox 3"/>
          <p:cNvSpPr txBox="1">
            <a:spLocks noChangeArrowheads="1"/>
          </p:cNvSpPr>
          <p:nvPr/>
        </p:nvSpPr>
        <p:spPr bwMode="auto">
          <a:xfrm>
            <a:off x="609600" y="530225"/>
            <a:ext cx="7848600" cy="1908175"/>
          </a:xfrm>
          <a:prstGeom prst="rect">
            <a:avLst/>
          </a:prstGeom>
          <a:noFill/>
          <a:ln w="9525">
            <a:noFill/>
            <a:miter lim="800000"/>
            <a:headEnd/>
            <a:tailEnd/>
          </a:ln>
        </p:spPr>
        <p:txBody>
          <a:bodyPr>
            <a:spAutoFit/>
          </a:bodyPr>
          <a:lstStyle/>
          <a:p>
            <a:r>
              <a:rPr lang="en-US" sz="2400" b="1" dirty="0">
                <a:solidFill>
                  <a:schemeClr val="tx2"/>
                </a:solidFill>
                <a:latin typeface="Garamond" charset="0"/>
              </a:rPr>
              <a:t>Fighting the Stigma of Tourette Syndrome</a:t>
            </a:r>
          </a:p>
          <a:p>
            <a:pPr>
              <a:spcBef>
                <a:spcPts val="1200"/>
              </a:spcBef>
            </a:pPr>
            <a:r>
              <a:rPr lang="en-US" sz="1400" b="1" i="1" dirty="0">
                <a:latin typeface="Calibri" charset="0"/>
              </a:rPr>
              <a:t>Statewide media campaign</a:t>
            </a:r>
            <a:r>
              <a:rPr lang="en-US" sz="1400" i="1" dirty="0">
                <a:latin typeface="Calibri" charset="0"/>
              </a:rPr>
              <a:t> raising awareness, educating the public, identifying new cases and prompting action on the part of those who can help people with TS. Targeted paid announcements and donated PSA’s saturate the state- including important inner-city and Spanish-speaking areas where awareness of TS, recognition of its symptoms and resources for help are traditionally low. </a:t>
            </a:r>
          </a:p>
          <a:p>
            <a:endParaRPr lang="en-US" sz="1400" i="1" dirty="0">
              <a:latin typeface="Calibri" charset="0"/>
            </a:endParaRPr>
          </a:p>
          <a:p>
            <a:endParaRPr lang="en-US" sz="1400" dirty="0">
              <a:latin typeface="Calibri" charset="0"/>
            </a:endParaRPr>
          </a:p>
        </p:txBody>
      </p:sp>
      <p:pic>
        <p:nvPicPr>
          <p:cNvPr id="12293" name="Picture 2"/>
          <p:cNvPicPr>
            <a:picLocks noChangeAspect="1" noChangeArrowheads="1"/>
          </p:cNvPicPr>
          <p:nvPr/>
        </p:nvPicPr>
        <p:blipFill>
          <a:blip r:embed="rId4" cstate="print"/>
          <a:srcRect/>
          <a:stretch>
            <a:fillRect/>
          </a:stretch>
        </p:blipFill>
        <p:spPr bwMode="auto">
          <a:xfrm>
            <a:off x="609600" y="2057400"/>
            <a:ext cx="3200400" cy="2051050"/>
          </a:xfrm>
          <a:prstGeom prst="rect">
            <a:avLst/>
          </a:prstGeom>
          <a:noFill/>
          <a:ln w="9525">
            <a:noFill/>
            <a:miter lim="800000"/>
            <a:headEnd/>
            <a:tailEnd/>
          </a:ln>
        </p:spPr>
      </p:pic>
      <p:pic>
        <p:nvPicPr>
          <p:cNvPr id="12294" name="Picture 3"/>
          <p:cNvPicPr>
            <a:picLocks noChangeAspect="1" noChangeArrowheads="1"/>
          </p:cNvPicPr>
          <p:nvPr/>
        </p:nvPicPr>
        <p:blipFill>
          <a:blip r:embed="rId5" cstate="print"/>
          <a:srcRect/>
          <a:stretch>
            <a:fillRect/>
          </a:stretch>
        </p:blipFill>
        <p:spPr bwMode="auto">
          <a:xfrm>
            <a:off x="3962400" y="2209800"/>
            <a:ext cx="1371600" cy="1801813"/>
          </a:xfrm>
          <a:prstGeom prst="rect">
            <a:avLst/>
          </a:prstGeom>
          <a:noFill/>
          <a:ln w="9525">
            <a:noFill/>
            <a:miter lim="800000"/>
            <a:headEnd/>
            <a:tailEnd/>
          </a:ln>
        </p:spPr>
      </p:pic>
      <p:pic>
        <p:nvPicPr>
          <p:cNvPr id="12295" name="Picture 4"/>
          <p:cNvPicPr>
            <a:picLocks noChangeAspect="1" noChangeArrowheads="1"/>
          </p:cNvPicPr>
          <p:nvPr/>
        </p:nvPicPr>
        <p:blipFill>
          <a:blip r:embed="rId6" cstate="print"/>
          <a:srcRect/>
          <a:stretch>
            <a:fillRect/>
          </a:stretch>
        </p:blipFill>
        <p:spPr bwMode="auto">
          <a:xfrm>
            <a:off x="6019800" y="2133600"/>
            <a:ext cx="1981200" cy="1958975"/>
          </a:xfrm>
          <a:prstGeom prst="rect">
            <a:avLst/>
          </a:prstGeom>
          <a:noFill/>
          <a:ln w="9525">
            <a:noFill/>
            <a:miter lim="800000"/>
            <a:headEnd/>
            <a:tailEnd/>
          </a:ln>
        </p:spPr>
      </p:pic>
      <p:pic>
        <p:nvPicPr>
          <p:cNvPr id="12296" name="Picture 5"/>
          <p:cNvPicPr>
            <a:picLocks noChangeAspect="1" noChangeArrowheads="1"/>
          </p:cNvPicPr>
          <p:nvPr/>
        </p:nvPicPr>
        <p:blipFill>
          <a:blip r:embed="rId7" cstate="print"/>
          <a:srcRect/>
          <a:stretch>
            <a:fillRect/>
          </a:stretch>
        </p:blipFill>
        <p:spPr bwMode="auto">
          <a:xfrm>
            <a:off x="1752600" y="3657600"/>
            <a:ext cx="3276600" cy="2173288"/>
          </a:xfrm>
          <a:prstGeom prst="rect">
            <a:avLst/>
          </a:prstGeom>
          <a:noFill/>
          <a:ln w="9525">
            <a:noFill/>
            <a:miter lim="800000"/>
            <a:headEnd/>
            <a:tailEnd/>
          </a:ln>
        </p:spPr>
      </p:pic>
      <p:pic>
        <p:nvPicPr>
          <p:cNvPr id="12297" name="Picture 6"/>
          <p:cNvPicPr>
            <a:picLocks noChangeAspect="1" noChangeArrowheads="1"/>
          </p:cNvPicPr>
          <p:nvPr/>
        </p:nvPicPr>
        <p:blipFill>
          <a:blip r:embed="rId8" cstate="print"/>
          <a:srcRect/>
          <a:stretch>
            <a:fillRect/>
          </a:stretch>
        </p:blipFill>
        <p:spPr bwMode="auto">
          <a:xfrm>
            <a:off x="5181600" y="3657600"/>
            <a:ext cx="2286000" cy="2090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12291"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12292" name="TextBox 3"/>
          <p:cNvSpPr txBox="1">
            <a:spLocks noChangeArrowheads="1"/>
          </p:cNvSpPr>
          <p:nvPr/>
        </p:nvSpPr>
        <p:spPr bwMode="auto">
          <a:xfrm>
            <a:off x="609600" y="530225"/>
            <a:ext cx="7848600" cy="2400657"/>
          </a:xfrm>
          <a:prstGeom prst="rect">
            <a:avLst/>
          </a:prstGeom>
          <a:noFill/>
          <a:ln w="9525">
            <a:noFill/>
            <a:miter lim="800000"/>
            <a:headEnd/>
            <a:tailEnd/>
          </a:ln>
        </p:spPr>
        <p:txBody>
          <a:bodyPr>
            <a:spAutoFit/>
          </a:bodyPr>
          <a:lstStyle/>
          <a:p>
            <a:r>
              <a:rPr lang="en-US" sz="2400" b="1" dirty="0">
                <a:solidFill>
                  <a:schemeClr val="tx2"/>
                </a:solidFill>
                <a:latin typeface="Garamond" charset="0"/>
              </a:rPr>
              <a:t>Fighting the Stigma of Tourette Syndrome</a:t>
            </a:r>
          </a:p>
          <a:p>
            <a:endParaRPr lang="en-US" sz="1400" dirty="0" smtClean="0">
              <a:latin typeface="+mn-lt"/>
            </a:endParaRPr>
          </a:p>
          <a:p>
            <a:r>
              <a:rPr lang="en-US" sz="1400" b="1" i="1" dirty="0" smtClean="0">
                <a:latin typeface="+mn-lt"/>
              </a:rPr>
              <a:t>The </a:t>
            </a:r>
            <a:r>
              <a:rPr lang="en-US" sz="1400" b="1" i="1" dirty="0" err="1" smtClean="0">
                <a:latin typeface="+mn-lt"/>
              </a:rPr>
              <a:t>GreaTS</a:t>
            </a:r>
            <a:r>
              <a:rPr lang="en-US" sz="1400" b="1" i="1" dirty="0" smtClean="0">
                <a:latin typeface="+mn-lt"/>
              </a:rPr>
              <a:t> — </a:t>
            </a:r>
            <a:r>
              <a:rPr lang="en-US" sz="1400" i="1" dirty="0" smtClean="0">
                <a:latin typeface="+mn-lt"/>
              </a:rPr>
              <a:t>Presented by Tim Howard, NJCTS, and BNO Creative Agency</a:t>
            </a:r>
          </a:p>
          <a:p>
            <a:endParaRPr lang="en-US" sz="1400" dirty="0" smtClean="0">
              <a:latin typeface="+mn-lt"/>
            </a:endParaRPr>
          </a:p>
          <a:p>
            <a:r>
              <a:rPr lang="en-US" sz="1400" dirty="0" smtClean="0">
                <a:latin typeface="+mn-lt"/>
              </a:rPr>
              <a:t>The </a:t>
            </a:r>
            <a:r>
              <a:rPr lang="en-US" sz="1400" dirty="0" err="1" smtClean="0">
                <a:latin typeface="+mn-lt"/>
              </a:rPr>
              <a:t>GreaTS</a:t>
            </a:r>
            <a:r>
              <a:rPr lang="en-US" sz="1400" dirty="0" smtClean="0">
                <a:latin typeface="+mn-lt"/>
              </a:rPr>
              <a:t> is a global platform dedicated to breaking down social stigmas, creating awareness, and providing support resources around </a:t>
            </a:r>
            <a:r>
              <a:rPr lang="en-US" sz="1400" dirty="0" err="1" smtClean="0">
                <a:latin typeface="+mn-lt"/>
              </a:rPr>
              <a:t>Tourette</a:t>
            </a:r>
            <a:r>
              <a:rPr lang="en-US" sz="1400" dirty="0" smtClean="0">
                <a:latin typeface="+mn-lt"/>
              </a:rPr>
              <a:t> Syndrome. It is a call to arms for those with TS to rise above the challenges and embrace their greatness. Being a legendary goalkeeper isn’t the only thing that makes Tim Howard one of The </a:t>
            </a:r>
            <a:r>
              <a:rPr lang="en-US" sz="1400" dirty="0" err="1" smtClean="0">
                <a:latin typeface="+mn-lt"/>
              </a:rPr>
              <a:t>GreaTS</a:t>
            </a:r>
            <a:r>
              <a:rPr lang="en-US" sz="1400" dirty="0" smtClean="0">
                <a:latin typeface="+mn-lt"/>
              </a:rPr>
              <a:t>. He was diagnosed with </a:t>
            </a:r>
            <a:r>
              <a:rPr lang="en-US" sz="1400" dirty="0" err="1" smtClean="0">
                <a:latin typeface="+mn-lt"/>
              </a:rPr>
              <a:t>Tourette</a:t>
            </a:r>
            <a:r>
              <a:rPr lang="en-US" sz="1400" dirty="0" smtClean="0">
                <a:latin typeface="+mn-lt"/>
              </a:rPr>
              <a:t> Syndrome at age 10. But Tim never let it hold him back. And by speaking out, sharing his story, and getting involved every day, he’s making sure others in the TS community can rise above the challenges of TS, too.        </a:t>
            </a:r>
            <a:r>
              <a:rPr lang="en-US" sz="1400" b="1" dirty="0" smtClean="0">
                <a:latin typeface="+mn-lt"/>
              </a:rPr>
              <a:t>www.standwiththegreats.org</a:t>
            </a:r>
          </a:p>
        </p:txBody>
      </p:sp>
      <p:pic>
        <p:nvPicPr>
          <p:cNvPr id="10" name="Picture 9" descr="TimHoward_GreaTS Shirt.jpg"/>
          <p:cNvPicPr>
            <a:picLocks noChangeAspect="1"/>
          </p:cNvPicPr>
          <p:nvPr/>
        </p:nvPicPr>
        <p:blipFill>
          <a:blip r:embed="rId4" cstate="print"/>
          <a:stretch>
            <a:fillRect/>
          </a:stretch>
        </p:blipFill>
        <p:spPr>
          <a:xfrm>
            <a:off x="2057400" y="2971800"/>
            <a:ext cx="4503899" cy="287354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838200" y="533400"/>
            <a:ext cx="7696200" cy="2246313"/>
          </a:xfrm>
          <a:prstGeom prst="rect">
            <a:avLst/>
          </a:prstGeom>
          <a:noFill/>
          <a:ln w="9525">
            <a:noFill/>
            <a:miter lim="800000"/>
            <a:headEnd/>
            <a:tailEnd/>
          </a:ln>
        </p:spPr>
        <p:txBody>
          <a:bodyPr>
            <a:spAutoFit/>
          </a:bodyPr>
          <a:lstStyle/>
          <a:p>
            <a:r>
              <a:rPr lang="en-US" sz="2400" b="1" dirty="0">
                <a:solidFill>
                  <a:schemeClr val="tx2"/>
                </a:solidFill>
                <a:latin typeface="Garamond" charset="0"/>
              </a:rPr>
              <a:t>Contact:</a:t>
            </a:r>
          </a:p>
          <a:p>
            <a:endParaRPr lang="en-US" sz="3200" b="1" dirty="0">
              <a:latin typeface="Garamond" charset="0"/>
            </a:endParaRPr>
          </a:p>
          <a:p>
            <a:r>
              <a:rPr lang="en-US" sz="1400" dirty="0">
                <a:latin typeface="Calibri" charset="0"/>
              </a:rPr>
              <a:t>Faith W. Rice, Executive Director</a:t>
            </a:r>
          </a:p>
          <a:p>
            <a:r>
              <a:rPr lang="en-US" sz="1400" b="1" dirty="0" smtClean="0">
                <a:latin typeface="Calibri" charset="0"/>
              </a:rPr>
              <a:t>NJ </a:t>
            </a:r>
            <a:r>
              <a:rPr lang="en-US" sz="1400" b="1" dirty="0">
                <a:latin typeface="Calibri" charset="0"/>
              </a:rPr>
              <a:t>Center for Tourette Syndrome </a:t>
            </a:r>
            <a:r>
              <a:rPr lang="en-US" sz="1400" b="1" dirty="0" smtClean="0">
                <a:latin typeface="Calibri" charset="0"/>
              </a:rPr>
              <a:t>&amp; Associated Disorders, Inc.</a:t>
            </a:r>
            <a:endParaRPr lang="en-US" sz="1400" b="1" dirty="0">
              <a:latin typeface="Calibri" charset="0"/>
            </a:endParaRPr>
          </a:p>
          <a:p>
            <a:r>
              <a:rPr lang="fr-FR" sz="1400" dirty="0">
                <a:latin typeface="Calibri" charset="0"/>
              </a:rPr>
              <a:t>50 Division </a:t>
            </a:r>
            <a:r>
              <a:rPr lang="fr-FR" sz="1400" dirty="0" smtClean="0">
                <a:latin typeface="Calibri" charset="0"/>
              </a:rPr>
              <a:t>Street, </a:t>
            </a:r>
            <a:r>
              <a:rPr lang="fr-FR" sz="1400" dirty="0">
                <a:latin typeface="Calibri" charset="0"/>
              </a:rPr>
              <a:t>Suite 205</a:t>
            </a:r>
          </a:p>
          <a:p>
            <a:r>
              <a:rPr lang="en-US" sz="1400" dirty="0">
                <a:latin typeface="Calibri" charset="0"/>
              </a:rPr>
              <a:t>Somerville, NJ 08876</a:t>
            </a:r>
          </a:p>
          <a:p>
            <a:r>
              <a:rPr lang="en-US" sz="1400" dirty="0" smtClean="0">
                <a:latin typeface="Calibri" charset="0"/>
              </a:rPr>
              <a:t>908-575-7350</a:t>
            </a:r>
            <a:endParaRPr lang="en-US" sz="1400" dirty="0">
              <a:latin typeface="Calibri" charset="0"/>
            </a:endParaRPr>
          </a:p>
          <a:p>
            <a:r>
              <a:rPr lang="en-US" sz="1400" b="1" dirty="0">
                <a:latin typeface="Calibri" charset="0"/>
              </a:rPr>
              <a:t>www.njcts.org</a:t>
            </a:r>
            <a:endParaRPr lang="en-US" sz="1400" dirty="0">
              <a:latin typeface="Calibri" charset="0"/>
            </a:endParaRPr>
          </a:p>
        </p:txBody>
      </p:sp>
      <p:sp>
        <p:nvSpPr>
          <p:cNvPr id="13315" name="Title 1"/>
          <p:cNvSpPr txBox="1">
            <a:spLocks/>
          </p:cNvSpPr>
          <p:nvPr/>
        </p:nvSpPr>
        <p:spPr bwMode="auto">
          <a:xfrm>
            <a:off x="2133600" y="5410200"/>
            <a:ext cx="5791200" cy="533400"/>
          </a:xfrm>
          <a:prstGeom prst="rect">
            <a:avLst/>
          </a:prstGeom>
          <a:noFill/>
          <a:ln w="9525">
            <a:noFill/>
            <a:miter lim="800000"/>
            <a:headEnd/>
            <a:tailEnd/>
          </a:ln>
        </p:spPr>
        <p:txBody>
          <a:bodyPr/>
          <a:lstStyle/>
          <a:p>
            <a:r>
              <a:rPr lang="en-US" sz="1400" dirty="0">
                <a:solidFill>
                  <a:schemeClr val="accent1"/>
                </a:solidFill>
                <a:latin typeface="Calibri" charset="0"/>
              </a:rPr>
              <a:t>Collaborative </a:t>
            </a:r>
            <a:r>
              <a:rPr lang="en-US" sz="1400" dirty="0" smtClean="0">
                <a:solidFill>
                  <a:schemeClr val="accent1"/>
                </a:solidFill>
                <a:latin typeface="Calibri" charset="0"/>
              </a:rPr>
              <a:t>Partnerships</a:t>
            </a:r>
            <a:br>
              <a:rPr lang="en-US" sz="1400" dirty="0" smtClean="0">
                <a:solidFill>
                  <a:schemeClr val="accent1"/>
                </a:solidFill>
                <a:latin typeface="Calibri" charset="0"/>
              </a:rPr>
            </a:br>
            <a:r>
              <a:rPr lang="en-US" sz="1400" dirty="0" smtClean="0">
                <a:solidFill>
                  <a:schemeClr val="accent1"/>
                </a:solidFill>
                <a:latin typeface="Calibri" charset="0"/>
              </a:rPr>
              <a:t>for </a:t>
            </a:r>
            <a:r>
              <a:rPr lang="en-US" sz="1400" dirty="0">
                <a:solidFill>
                  <a:schemeClr val="accent1"/>
                </a:solidFill>
                <a:latin typeface="Calibri" charset="0"/>
              </a:rPr>
              <a:t>the </a:t>
            </a:r>
            <a:r>
              <a:rPr lang="en-US" sz="1400" dirty="0" smtClean="0">
                <a:solidFill>
                  <a:schemeClr val="accent1"/>
                </a:solidFill>
                <a:latin typeface="Calibri" charset="0"/>
              </a:rPr>
              <a:t>Tourette </a:t>
            </a:r>
            <a:r>
              <a:rPr lang="en-US" sz="1400" dirty="0">
                <a:solidFill>
                  <a:schemeClr val="accent1"/>
                </a:solidFill>
                <a:latin typeface="Calibri" charset="0"/>
              </a:rPr>
              <a:t>Syndrome </a:t>
            </a:r>
            <a:r>
              <a:rPr lang="en-US" sz="1400" dirty="0" smtClean="0">
                <a:solidFill>
                  <a:schemeClr val="accent1"/>
                </a:solidFill>
                <a:latin typeface="Calibri" charset="0"/>
              </a:rPr>
              <a:t>Community</a:t>
            </a:r>
            <a:endParaRPr lang="en-US" sz="1400" dirty="0">
              <a:solidFill>
                <a:schemeClr val="accent1"/>
              </a:solidFill>
              <a:latin typeface="Calibri" charset="0"/>
            </a:endParaRPr>
          </a:p>
        </p:txBody>
      </p:sp>
      <p:pic>
        <p:nvPicPr>
          <p:cNvPr id="13316" name="Picture 5" descr="njctsball.jpg"/>
          <p:cNvPicPr>
            <a:picLocks noChangeAspect="1"/>
          </p:cNvPicPr>
          <p:nvPr/>
        </p:nvPicPr>
        <p:blipFill>
          <a:blip r:embed="rId3" cstate="print"/>
          <a:srcRect/>
          <a:stretch>
            <a:fillRect/>
          </a:stretch>
        </p:blipFill>
        <p:spPr bwMode="auto">
          <a:xfrm>
            <a:off x="609600" y="4038600"/>
            <a:ext cx="1473200" cy="1447800"/>
          </a:xfrm>
          <a:prstGeom prst="rect">
            <a:avLst/>
          </a:prstGeom>
          <a:noFill/>
          <a:ln w="9525">
            <a:noFill/>
            <a:miter lim="800000"/>
            <a:headEnd/>
            <a:tailEnd/>
          </a:ln>
        </p:spPr>
      </p:pic>
      <p:sp>
        <p:nvSpPr>
          <p:cNvPr id="13317" name="TextBox 9"/>
          <p:cNvSpPr txBox="1">
            <a:spLocks noChangeArrowheads="1"/>
          </p:cNvSpPr>
          <p:nvPr/>
        </p:nvSpPr>
        <p:spPr bwMode="auto">
          <a:xfrm>
            <a:off x="2133600" y="4572000"/>
            <a:ext cx="6477000" cy="861774"/>
          </a:xfrm>
          <a:prstGeom prst="rect">
            <a:avLst/>
          </a:prstGeom>
          <a:noFill/>
          <a:ln w="9525">
            <a:noFill/>
            <a:miter lim="800000"/>
            <a:headEnd/>
            <a:tailEnd/>
          </a:ln>
        </p:spPr>
        <p:txBody>
          <a:bodyPr>
            <a:spAutoFit/>
          </a:bodyPr>
          <a:lstStyle/>
          <a:p>
            <a:pPr>
              <a:lnSpc>
                <a:spcPts val="3000"/>
              </a:lnSpc>
            </a:pPr>
            <a:r>
              <a:rPr lang="en-US" sz="2800" b="1" dirty="0" smtClean="0">
                <a:solidFill>
                  <a:srgbClr val="254061"/>
                </a:solidFill>
                <a:latin typeface="Garamond" charset="0"/>
              </a:rPr>
              <a:t>NJ Center for Tourette </a:t>
            </a:r>
            <a:r>
              <a:rPr lang="en-US" sz="2800" b="1" dirty="0">
                <a:solidFill>
                  <a:srgbClr val="254061"/>
                </a:solidFill>
                <a:latin typeface="Garamond" charset="0"/>
              </a:rPr>
              <a:t>Syndrome</a:t>
            </a:r>
            <a:r>
              <a:rPr lang="en-US" sz="1200" b="1" dirty="0">
                <a:solidFill>
                  <a:srgbClr val="376092"/>
                </a:solidFill>
                <a:latin typeface="Garamond" charset="0"/>
              </a:rPr>
              <a:t/>
            </a:r>
            <a:br>
              <a:rPr lang="en-US" sz="1200" b="1" dirty="0">
                <a:solidFill>
                  <a:srgbClr val="376092"/>
                </a:solidFill>
                <a:latin typeface="Garamond" charset="0"/>
              </a:rPr>
            </a:br>
            <a:r>
              <a:rPr lang="en-US" sz="2400" b="1" dirty="0" smtClean="0">
                <a:solidFill>
                  <a:srgbClr val="376092"/>
                </a:solidFill>
                <a:latin typeface="Garamond" charset="0"/>
              </a:rPr>
              <a:t>&amp; Associated </a:t>
            </a:r>
            <a:r>
              <a:rPr lang="en-US" sz="2400" b="1" dirty="0">
                <a:solidFill>
                  <a:srgbClr val="376092"/>
                </a:solidFill>
                <a:latin typeface="Garamond" charset="0"/>
              </a:rPr>
              <a:t>Disorders, Inc.</a:t>
            </a:r>
            <a:endParaRPr lang="en-US" sz="2400" dirty="0">
              <a:solidFill>
                <a:srgbClr val="376092"/>
              </a:solidFill>
              <a:latin typeface="Garamond" charset="0"/>
            </a:endParaRPr>
          </a:p>
        </p:txBody>
      </p:sp>
      <p:sp>
        <p:nvSpPr>
          <p:cNvPr id="6" name="TextBox 5"/>
          <p:cNvSpPr txBox="1"/>
          <p:nvPr/>
        </p:nvSpPr>
        <p:spPr>
          <a:xfrm>
            <a:off x="2133600" y="5892225"/>
            <a:ext cx="5105400" cy="584775"/>
          </a:xfrm>
          <a:prstGeom prst="rect">
            <a:avLst/>
          </a:prstGeom>
          <a:noFill/>
        </p:spPr>
        <p:txBody>
          <a:bodyPr wrap="square" rtlCol="0">
            <a:spAutoFit/>
          </a:bodyPr>
          <a:lstStyle/>
          <a:p>
            <a:r>
              <a:rPr lang="en-US" sz="1600" i="1" dirty="0" smtClean="0">
                <a:latin typeface="+mj-lt"/>
              </a:rPr>
              <a:t>Established in 2004 as the nation’s first </a:t>
            </a:r>
          </a:p>
          <a:p>
            <a:r>
              <a:rPr lang="en-US" sz="1600" i="1" dirty="0" smtClean="0">
                <a:latin typeface="+mj-lt"/>
              </a:rPr>
              <a:t>Center of Excellence for </a:t>
            </a:r>
            <a:r>
              <a:rPr lang="en-US" sz="1600" i="1" dirty="0" err="1" smtClean="0">
                <a:latin typeface="+mj-lt"/>
              </a:rPr>
              <a:t>Tourette</a:t>
            </a:r>
            <a:r>
              <a:rPr lang="en-US" sz="1600" i="1" dirty="0" smtClean="0">
                <a:latin typeface="+mj-lt"/>
              </a:rPr>
              <a:t> Syndrome</a:t>
            </a:r>
            <a:endParaRPr lang="en-US" sz="1600"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sp>
        <p:nvSpPr>
          <p:cNvPr id="3075" name="Rectangle 2"/>
          <p:cNvSpPr>
            <a:spLocks noChangeArrowheads="1"/>
          </p:cNvSpPr>
          <p:nvPr/>
        </p:nvSpPr>
        <p:spPr bwMode="auto">
          <a:xfrm>
            <a:off x="685800" y="533400"/>
            <a:ext cx="7696200" cy="5170646"/>
          </a:xfrm>
          <a:prstGeom prst="rect">
            <a:avLst/>
          </a:prstGeom>
          <a:noFill/>
          <a:ln w="9525">
            <a:noFill/>
            <a:miter lim="800000"/>
            <a:headEnd/>
            <a:tailEnd/>
          </a:ln>
        </p:spPr>
        <p:txBody>
          <a:bodyPr>
            <a:spAutoFit/>
          </a:bodyPr>
          <a:lstStyle/>
          <a:p>
            <a:r>
              <a:rPr lang="en-US" sz="2400" b="1" dirty="0">
                <a:solidFill>
                  <a:schemeClr val="tx2"/>
                </a:solidFill>
                <a:latin typeface="Garamond" charset="0"/>
              </a:rPr>
              <a:t>Tourette Syndrome Quick Facts</a:t>
            </a:r>
          </a:p>
          <a:p>
            <a:endParaRPr lang="en-US" sz="1400" b="1" dirty="0">
              <a:solidFill>
                <a:schemeClr val="tx2"/>
              </a:solidFill>
              <a:latin typeface="Calibri" charset="0"/>
            </a:endParaRPr>
          </a:p>
          <a:p>
            <a:r>
              <a:rPr lang="en-US" sz="1200" b="1" dirty="0">
                <a:latin typeface="Calibri" charset="0"/>
              </a:rPr>
              <a:t>Tourette Syndrome (TS) is an inherited neurobiological spectrum disorder characterized by the</a:t>
            </a:r>
          </a:p>
          <a:p>
            <a:r>
              <a:rPr lang="en-US" sz="1200" b="1" dirty="0">
                <a:latin typeface="Calibri" charset="0"/>
              </a:rPr>
              <a:t>childhood onset of uncontrollable vocal and physical tics.</a:t>
            </a:r>
          </a:p>
          <a:p>
            <a:endParaRPr lang="en-US" sz="1200" b="1" dirty="0">
              <a:latin typeface="Calibri" charset="0"/>
            </a:endParaRPr>
          </a:p>
          <a:p>
            <a:r>
              <a:rPr lang="en-US" sz="1200" dirty="0">
                <a:latin typeface="Calibri" charset="0"/>
              </a:rPr>
              <a:t>Tics can include head jerking, eye blinking, facial grimaces, jumping, spinning, sniffing, throat clearing, squealing, barking and more.</a:t>
            </a:r>
          </a:p>
          <a:p>
            <a:endParaRPr lang="en-US" sz="1200" dirty="0">
              <a:latin typeface="Calibri" charset="0"/>
            </a:endParaRPr>
          </a:p>
          <a:p>
            <a:r>
              <a:rPr lang="en-US" sz="1200" dirty="0">
                <a:latin typeface="Calibri" charset="0"/>
              </a:rPr>
              <a:t>Vocal tics can also include echolalia </a:t>
            </a:r>
            <a:r>
              <a:rPr lang="en-US" sz="1200" dirty="0" smtClean="0">
                <a:latin typeface="Calibri" charset="0"/>
              </a:rPr>
              <a:t>(involuntary </a:t>
            </a:r>
            <a:r>
              <a:rPr lang="en-US" sz="1200" dirty="0">
                <a:latin typeface="Calibri" charset="0"/>
              </a:rPr>
              <a:t>repetition of what someone else has just </a:t>
            </a:r>
            <a:r>
              <a:rPr lang="en-US" sz="1200" dirty="0" smtClean="0">
                <a:latin typeface="Calibri" charset="0"/>
              </a:rPr>
              <a:t>said), </a:t>
            </a:r>
            <a:r>
              <a:rPr lang="en-US" sz="1200" dirty="0">
                <a:latin typeface="Calibri" charset="0"/>
              </a:rPr>
              <a:t>the involuntary repetition of ones own words and the most infamous and problematic vocal tic: coprolalia, which is the involuntary utterance of curse words, ethnic or racial slurs. (This symptom is present in only </a:t>
            </a:r>
            <a:r>
              <a:rPr lang="en-US" sz="1200" dirty="0" smtClean="0">
                <a:latin typeface="Calibri" charset="0"/>
              </a:rPr>
              <a:t>5 percent </a:t>
            </a:r>
            <a:r>
              <a:rPr lang="en-US" sz="1200" dirty="0">
                <a:latin typeface="Calibri" charset="0"/>
              </a:rPr>
              <a:t>of cases</a:t>
            </a:r>
            <a:r>
              <a:rPr lang="en-US" sz="1200" dirty="0" smtClean="0">
                <a:latin typeface="Calibri" charset="0"/>
              </a:rPr>
              <a:t>.)</a:t>
            </a:r>
          </a:p>
          <a:p>
            <a:endParaRPr lang="en-US" sz="1200" dirty="0" smtClean="0">
              <a:latin typeface="Calibri" charset="0"/>
            </a:endParaRPr>
          </a:p>
          <a:p>
            <a:r>
              <a:rPr lang="en-US" sz="1200" dirty="0" smtClean="0">
                <a:latin typeface="Calibri" charset="0"/>
              </a:rPr>
              <a:t>	Tourette Syndrome:</a:t>
            </a:r>
            <a:r>
              <a:rPr lang="en-US" sz="1200" dirty="0">
                <a:latin typeface="Calibri" charset="0"/>
              </a:rPr>
              <a:t>	</a:t>
            </a:r>
          </a:p>
          <a:p>
            <a:pPr marL="1143000" lvl="2" indent="-228600">
              <a:spcBef>
                <a:spcPts val="600"/>
              </a:spcBef>
              <a:buClr>
                <a:schemeClr val="tx2"/>
              </a:buClr>
              <a:buFontTx/>
              <a:buChar char="•"/>
            </a:pPr>
            <a:r>
              <a:rPr lang="en-US" sz="1200" dirty="0">
                <a:latin typeface="Calibri" charset="0"/>
              </a:rPr>
              <a:t> </a:t>
            </a:r>
            <a:r>
              <a:rPr lang="en-US" sz="1200" dirty="0" smtClean="0">
                <a:latin typeface="Calibri" charset="0"/>
              </a:rPr>
              <a:t>Often appears </a:t>
            </a:r>
            <a:r>
              <a:rPr lang="en-US" sz="1200" dirty="0">
                <a:latin typeface="Calibri" charset="0"/>
              </a:rPr>
              <a:t>when a child is 6 or 7 years old</a:t>
            </a:r>
          </a:p>
          <a:p>
            <a:pPr marL="1143000" lvl="2" indent="-228600">
              <a:spcBef>
                <a:spcPts val="600"/>
              </a:spcBef>
              <a:buClr>
                <a:schemeClr val="tx2"/>
              </a:buClr>
              <a:buFontTx/>
              <a:buChar char="•"/>
            </a:pPr>
            <a:r>
              <a:rPr lang="en-US" sz="1200" dirty="0">
                <a:latin typeface="Calibri" charset="0"/>
              </a:rPr>
              <a:t> Affects </a:t>
            </a:r>
            <a:r>
              <a:rPr lang="en-US" sz="1200" dirty="0" smtClean="0">
                <a:latin typeface="Calibri" charset="0"/>
              </a:rPr>
              <a:t>every race and ethnic group</a:t>
            </a:r>
            <a:endParaRPr lang="en-US" sz="1200" dirty="0">
              <a:latin typeface="Calibri" charset="0"/>
            </a:endParaRPr>
          </a:p>
          <a:p>
            <a:pPr marL="1143000" lvl="2" indent="-228600">
              <a:spcBef>
                <a:spcPts val="600"/>
              </a:spcBef>
              <a:buClr>
                <a:schemeClr val="tx2"/>
              </a:buClr>
              <a:buFontTx/>
              <a:buChar char="•"/>
            </a:pPr>
            <a:r>
              <a:rPr lang="en-US" sz="1200" dirty="0">
                <a:latin typeface="Calibri" charset="0"/>
              </a:rPr>
              <a:t> Boys are affected 3 – </a:t>
            </a:r>
            <a:r>
              <a:rPr lang="en-US" sz="1200" dirty="0" smtClean="0">
                <a:latin typeface="Calibri" charset="0"/>
              </a:rPr>
              <a:t>5 </a:t>
            </a:r>
            <a:r>
              <a:rPr lang="en-US" sz="1200" dirty="0">
                <a:latin typeface="Calibri" charset="0"/>
              </a:rPr>
              <a:t>times more often than girls</a:t>
            </a:r>
          </a:p>
          <a:p>
            <a:pPr marL="1143000" lvl="2" indent="-228600">
              <a:spcBef>
                <a:spcPts val="600"/>
              </a:spcBef>
              <a:buClr>
                <a:schemeClr val="tx2"/>
              </a:buClr>
              <a:buFontTx/>
              <a:buChar char="•"/>
            </a:pPr>
            <a:r>
              <a:rPr lang="en-US" sz="1200" dirty="0">
                <a:latin typeface="Calibri" charset="0"/>
              </a:rPr>
              <a:t> Lifelong condition – course unknown – no cure</a:t>
            </a:r>
          </a:p>
          <a:p>
            <a:pPr marL="1143000" lvl="2" indent="-228600">
              <a:spcBef>
                <a:spcPts val="600"/>
              </a:spcBef>
              <a:buClr>
                <a:schemeClr val="tx2"/>
              </a:buClr>
              <a:buFontTx/>
              <a:buChar char="•"/>
            </a:pPr>
            <a:r>
              <a:rPr lang="en-US" sz="1200" dirty="0">
                <a:latin typeface="Calibri" charset="0"/>
              </a:rPr>
              <a:t> No standard treatment protocol</a:t>
            </a:r>
          </a:p>
          <a:p>
            <a:pPr marL="1143000" lvl="2" indent="-228600">
              <a:spcBef>
                <a:spcPts val="600"/>
              </a:spcBef>
              <a:buClr>
                <a:schemeClr val="tx2"/>
              </a:buClr>
              <a:buFontTx/>
              <a:buChar char="•"/>
            </a:pPr>
            <a:r>
              <a:rPr lang="en-US" sz="1200" dirty="0">
                <a:latin typeface="Calibri" charset="0"/>
              </a:rPr>
              <a:t> Average time from onset to diagnosis is </a:t>
            </a:r>
            <a:r>
              <a:rPr lang="en-US" sz="1200" dirty="0" smtClean="0">
                <a:latin typeface="Calibri" charset="0"/>
              </a:rPr>
              <a:t>more than 7 </a:t>
            </a:r>
            <a:r>
              <a:rPr lang="en-US" sz="1200" dirty="0">
                <a:latin typeface="Calibri" charset="0"/>
              </a:rPr>
              <a:t>years</a:t>
            </a:r>
          </a:p>
          <a:p>
            <a:pPr marL="1143000" lvl="2" indent="-228600">
              <a:spcBef>
                <a:spcPts val="600"/>
              </a:spcBef>
              <a:buClr>
                <a:schemeClr val="tx2"/>
              </a:buClr>
              <a:buFontTx/>
              <a:buChar char="•"/>
            </a:pPr>
            <a:r>
              <a:rPr lang="en-US" sz="1200" dirty="0">
                <a:latin typeface="Calibri" charset="0"/>
              </a:rPr>
              <a:t> Psychological, social, educational, physical impact</a:t>
            </a:r>
          </a:p>
          <a:p>
            <a:pPr marL="1143000" lvl="2" indent="-228600">
              <a:spcBef>
                <a:spcPts val="600"/>
              </a:spcBef>
              <a:buClr>
                <a:schemeClr val="tx2"/>
              </a:buClr>
              <a:buFontTx/>
              <a:buChar char="•"/>
            </a:pPr>
            <a:r>
              <a:rPr lang="en-US" sz="1200" dirty="0">
                <a:latin typeface="Calibri" charset="0"/>
              </a:rPr>
              <a:t> Associated Disorders: Attention Deficit Disorder, Obsessive Compulsive Disorder, </a:t>
            </a:r>
            <a:r>
              <a:rPr lang="en-US" sz="1200" dirty="0" smtClean="0">
                <a:latin typeface="Calibri" charset="0"/>
              </a:rPr>
              <a:t>learning </a:t>
            </a:r>
            <a:r>
              <a:rPr lang="en-US" sz="1200" dirty="0">
                <a:latin typeface="Calibri" charset="0"/>
              </a:rPr>
              <a:t>disabilities, panic attacks, depression, generalized anxiety disorder, sleep disorders </a:t>
            </a:r>
          </a:p>
        </p:txBody>
      </p:sp>
      <p:pic>
        <p:nvPicPr>
          <p:cNvPr id="3076" name="Picture 4"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4099"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4100" name="Rectangle 3"/>
          <p:cNvSpPr>
            <a:spLocks noChangeArrowheads="1"/>
          </p:cNvSpPr>
          <p:nvPr/>
        </p:nvSpPr>
        <p:spPr bwMode="auto">
          <a:xfrm>
            <a:off x="685800" y="533400"/>
            <a:ext cx="7772400" cy="4062651"/>
          </a:xfrm>
          <a:prstGeom prst="rect">
            <a:avLst/>
          </a:prstGeom>
          <a:noFill/>
          <a:ln w="9525">
            <a:noFill/>
            <a:miter lim="800000"/>
            <a:headEnd/>
            <a:tailEnd/>
          </a:ln>
        </p:spPr>
        <p:txBody>
          <a:bodyPr>
            <a:spAutoFit/>
          </a:bodyPr>
          <a:lstStyle/>
          <a:p>
            <a:r>
              <a:rPr lang="en-US" sz="2400" b="1" dirty="0">
                <a:solidFill>
                  <a:schemeClr val="tx2"/>
                </a:solidFill>
                <a:latin typeface="Garamond" charset="0"/>
              </a:rPr>
              <a:t>Tourette Syndrome Quick Facts</a:t>
            </a:r>
          </a:p>
          <a:p>
            <a:endParaRPr lang="en-US" sz="3200" b="1" dirty="0">
              <a:solidFill>
                <a:schemeClr val="tx2"/>
              </a:solidFill>
              <a:latin typeface="Garamond" charset="0"/>
            </a:endParaRPr>
          </a:p>
          <a:p>
            <a:pPr marL="742950" lvl="1" indent="-285750">
              <a:spcBef>
                <a:spcPts val="1200"/>
              </a:spcBef>
              <a:buClr>
                <a:schemeClr val="tx2"/>
              </a:buClr>
            </a:pPr>
            <a:r>
              <a:rPr lang="en-US" sz="1200" dirty="0" smtClean="0">
                <a:latin typeface="Calibri" charset="0"/>
              </a:rPr>
              <a:t>Tourette Syndrome is:</a:t>
            </a:r>
          </a:p>
          <a:p>
            <a:pPr marL="742950" lvl="1" indent="-285750">
              <a:spcBef>
                <a:spcPts val="1200"/>
              </a:spcBef>
              <a:buClr>
                <a:schemeClr val="tx2"/>
              </a:buClr>
              <a:buFontTx/>
              <a:buChar char="•"/>
            </a:pPr>
            <a:r>
              <a:rPr lang="en-US" sz="1200" dirty="0" smtClean="0">
                <a:latin typeface="Calibri" charset="0"/>
              </a:rPr>
              <a:t>Under-represented </a:t>
            </a:r>
            <a:r>
              <a:rPr lang="en-US" sz="1200" dirty="0">
                <a:latin typeface="Calibri" charset="0"/>
              </a:rPr>
              <a:t>in medical texts</a:t>
            </a:r>
          </a:p>
          <a:p>
            <a:pPr marL="742950" lvl="1" indent="-285750">
              <a:spcBef>
                <a:spcPts val="1200"/>
              </a:spcBef>
              <a:buClr>
                <a:schemeClr val="tx2"/>
              </a:buClr>
              <a:buFontTx/>
              <a:buChar char="•"/>
            </a:pPr>
            <a:r>
              <a:rPr lang="en-US" sz="1200" dirty="0">
                <a:latin typeface="Calibri" charset="0"/>
              </a:rPr>
              <a:t>Misunderstood by the public and professionals</a:t>
            </a:r>
          </a:p>
          <a:p>
            <a:pPr marL="742950" lvl="1" indent="-285750">
              <a:spcBef>
                <a:spcPts val="1200"/>
              </a:spcBef>
              <a:buClr>
                <a:schemeClr val="tx2"/>
              </a:buClr>
              <a:buFontTx/>
              <a:buChar char="•"/>
            </a:pPr>
            <a:r>
              <a:rPr lang="en-US" sz="1200" dirty="0" smtClean="0">
                <a:latin typeface="Calibri" charset="0"/>
              </a:rPr>
              <a:t>Underdiagnosed </a:t>
            </a:r>
            <a:r>
              <a:rPr lang="en-US" sz="1200" dirty="0">
                <a:latin typeface="Calibri" charset="0"/>
              </a:rPr>
              <a:t>by the medical community</a:t>
            </a:r>
          </a:p>
          <a:p>
            <a:pPr marL="742950" lvl="1" indent="-285750">
              <a:spcBef>
                <a:spcPts val="1200"/>
              </a:spcBef>
              <a:buClr>
                <a:schemeClr val="tx2"/>
              </a:buClr>
              <a:buFontTx/>
              <a:buChar char="•"/>
            </a:pPr>
            <a:r>
              <a:rPr lang="en-US" sz="1200" dirty="0">
                <a:latin typeface="Calibri" charset="0"/>
              </a:rPr>
              <a:t>Misrepresented by the media</a:t>
            </a:r>
          </a:p>
          <a:p>
            <a:pPr marL="742950" lvl="1" indent="-285750">
              <a:spcBef>
                <a:spcPts val="1200"/>
              </a:spcBef>
              <a:buClr>
                <a:schemeClr val="tx2"/>
              </a:buClr>
              <a:buFontTx/>
              <a:buChar char="•"/>
            </a:pPr>
            <a:r>
              <a:rPr lang="en-US" sz="1200" dirty="0">
                <a:latin typeface="Calibri" charset="0"/>
              </a:rPr>
              <a:t>Misunderstood by </a:t>
            </a:r>
            <a:r>
              <a:rPr lang="en-US" sz="1200" dirty="0" smtClean="0">
                <a:latin typeface="Calibri" charset="0"/>
              </a:rPr>
              <a:t>educators</a:t>
            </a:r>
          </a:p>
          <a:p>
            <a:pPr marL="742950" lvl="1" indent="-285750">
              <a:spcBef>
                <a:spcPts val="1200"/>
              </a:spcBef>
              <a:buClr>
                <a:schemeClr val="tx2"/>
              </a:buClr>
              <a:buFontTx/>
              <a:buChar char="•"/>
            </a:pPr>
            <a:r>
              <a:rPr lang="en-US" sz="1200" dirty="0" smtClean="0">
                <a:latin typeface="Calibri" charset="0"/>
              </a:rPr>
              <a:t>A spectrum disorder — severe to mild</a:t>
            </a:r>
            <a:endParaRPr lang="en-US" sz="1200" dirty="0">
              <a:latin typeface="Calibri" charset="0"/>
            </a:endParaRPr>
          </a:p>
          <a:p>
            <a:endParaRPr lang="en-US" sz="1200" dirty="0">
              <a:latin typeface="Calibri" charset="0"/>
            </a:endParaRPr>
          </a:p>
          <a:p>
            <a:endParaRPr lang="en-US" sz="1200" dirty="0">
              <a:latin typeface="Calibri" charset="0"/>
            </a:endParaRPr>
          </a:p>
          <a:p>
            <a:r>
              <a:rPr lang="en-US" sz="1200" b="1" dirty="0">
                <a:latin typeface="Calibri" charset="0"/>
              </a:rPr>
              <a:t>It’s estimated that about 1 in 100 children and adults exhibit symptoms of TS. Kids and families with TS frequently report feelings of isolation from being ostracized or bullied.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5123"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5124" name="Rectangle 3"/>
          <p:cNvSpPr>
            <a:spLocks noChangeArrowheads="1"/>
          </p:cNvSpPr>
          <p:nvPr/>
        </p:nvSpPr>
        <p:spPr bwMode="auto">
          <a:xfrm>
            <a:off x="685800" y="533400"/>
            <a:ext cx="7696200" cy="4662815"/>
          </a:xfrm>
          <a:prstGeom prst="rect">
            <a:avLst/>
          </a:prstGeom>
          <a:noFill/>
          <a:ln w="9525">
            <a:noFill/>
            <a:miter lim="800000"/>
            <a:headEnd/>
            <a:tailEnd/>
          </a:ln>
        </p:spPr>
        <p:txBody>
          <a:bodyPr>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a:t>
            </a:r>
            <a:r>
              <a:rPr lang="en-US" sz="2400" b="1" dirty="0" smtClean="0">
                <a:solidFill>
                  <a:schemeClr val="tx2"/>
                </a:solidFill>
                <a:latin typeface="Garamond" charset="0"/>
              </a:rPr>
              <a:t>Syndrome </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a:p>
            <a:endParaRPr lang="en-US" sz="1400" dirty="0">
              <a:latin typeface="Calibri" charset="0"/>
            </a:endParaRPr>
          </a:p>
          <a:p>
            <a:pPr>
              <a:spcBef>
                <a:spcPts val="600"/>
              </a:spcBef>
            </a:pPr>
            <a:r>
              <a:rPr lang="en-US" sz="1200" dirty="0" smtClean="0">
                <a:latin typeface="Calibri" charset="0"/>
              </a:rPr>
              <a:t>“A </a:t>
            </a:r>
            <a:r>
              <a:rPr lang="en-US" sz="1200" dirty="0">
                <a:latin typeface="Calibri" charset="0"/>
              </a:rPr>
              <a:t>recent CDC survey reveals TS is infrequent enough that most physicians, psychologists, social workers and educators do not have the opportunity to develop familiarity or expertise with it.</a:t>
            </a:r>
          </a:p>
          <a:p>
            <a:pPr>
              <a:spcBef>
                <a:spcPts val="600"/>
              </a:spcBef>
            </a:pPr>
            <a:r>
              <a:rPr lang="en-US" sz="1200" dirty="0" smtClean="0">
                <a:latin typeface="Calibri" charset="0"/>
              </a:rPr>
              <a:t>The </a:t>
            </a:r>
            <a:r>
              <a:rPr lang="en-US" sz="1200" dirty="0">
                <a:latin typeface="Calibri" charset="0"/>
              </a:rPr>
              <a:t>same survey suggests that the disorder often goes unrecognized and under-diagnosed in minority children with less ready access to health care.</a:t>
            </a:r>
          </a:p>
          <a:p>
            <a:pPr>
              <a:spcBef>
                <a:spcPts val="600"/>
              </a:spcBef>
            </a:pPr>
            <a:r>
              <a:rPr lang="en-US" sz="1200" dirty="0">
                <a:latin typeface="Calibri" charset="0"/>
              </a:rPr>
              <a:t>TS has a complex, often subtle range of manifestations that cut across professional disciplines, affecting mental health and social functioning (anxiety, depression, OCD), learning and school adaptation (vulnerability to ADHD, learning difficulties, stigmatization) and motor coordination as well as neurological functioning. </a:t>
            </a:r>
          </a:p>
          <a:p>
            <a:pPr>
              <a:spcBef>
                <a:spcPts val="600"/>
              </a:spcBef>
            </a:pPr>
            <a:r>
              <a:rPr lang="en-US" sz="1200" dirty="0">
                <a:latin typeface="Calibri" charset="0"/>
              </a:rPr>
              <a:t>Treatment and educational planning involves special expertise and resources, often unavailable even in good primary care medical and mental health settings, to coordinate behavioral and family interventions, educational assessment and planning, school consultation and advocacy and to provide consultation to clinicians, parents and educators, as well as more traditional services such as pharmacotherapy and long-term case management.  </a:t>
            </a:r>
          </a:p>
          <a:p>
            <a:pPr>
              <a:spcBef>
                <a:spcPts val="600"/>
              </a:spcBef>
            </a:pPr>
            <a:r>
              <a:rPr lang="en-US" sz="1200" dirty="0">
                <a:latin typeface="Calibri" charset="0"/>
              </a:rPr>
              <a:t>With some patients, tics improve in young adulthood, but other features of the  disorder – ADHD, OCD, anxiety proneness, uneven cognitive profile, impaired self esteem – persist into later life</a:t>
            </a:r>
            <a:r>
              <a:rPr lang="en-US" sz="1200" dirty="0" smtClean="0">
                <a:latin typeface="Calibri" charset="0"/>
              </a:rPr>
              <a:t>.”</a:t>
            </a:r>
          </a:p>
          <a:p>
            <a:pPr>
              <a:spcBef>
                <a:spcPts val="600"/>
              </a:spcBef>
            </a:pPr>
            <a:r>
              <a:rPr lang="en-US" sz="1200" dirty="0" smtClean="0">
                <a:solidFill>
                  <a:schemeClr val="tx2"/>
                </a:solidFill>
                <a:latin typeface="Calibri" charset="0"/>
              </a:rPr>
              <a:t>   </a:t>
            </a:r>
            <a:endParaRPr lang="en-US" sz="1200" dirty="0">
              <a:solidFill>
                <a:schemeClr val="tx2"/>
              </a:solidFill>
              <a:latin typeface="Calibri" charset="0"/>
            </a:endParaRPr>
          </a:p>
          <a:p>
            <a:pPr lvl="4" algn="r">
              <a:spcBef>
                <a:spcPts val="600"/>
              </a:spcBef>
            </a:pPr>
            <a:r>
              <a:rPr lang="en-US" sz="1600" b="1" i="1" dirty="0" smtClean="0">
                <a:latin typeface="Calibri" charset="0"/>
              </a:rPr>
              <a:t>— Robert King</a:t>
            </a:r>
            <a:r>
              <a:rPr lang="en-US" sz="1600" b="1" i="1" dirty="0">
                <a:latin typeface="Calibri" charset="0"/>
              </a:rPr>
              <a:t>, </a:t>
            </a:r>
            <a:r>
              <a:rPr lang="en-US" sz="1600" b="1" i="1" dirty="0" smtClean="0">
                <a:latin typeface="Calibri" charset="0"/>
              </a:rPr>
              <a:t>MD</a:t>
            </a:r>
            <a:br>
              <a:rPr lang="en-US" sz="1600" b="1" i="1" dirty="0" smtClean="0">
                <a:latin typeface="Calibri" charset="0"/>
              </a:rPr>
            </a:br>
            <a:r>
              <a:rPr lang="en-US" sz="1600" b="1" i="1" dirty="0" smtClean="0">
                <a:latin typeface="Calibri" charset="0"/>
              </a:rPr>
              <a:t>   Yale </a:t>
            </a:r>
            <a:r>
              <a:rPr lang="en-US" sz="1600" b="1" i="1" dirty="0">
                <a:latin typeface="Calibri" charset="0"/>
              </a:rPr>
              <a:t>Child Study Center, Yale TS/OCD Clinic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6147"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6148" name="TextBox 3"/>
          <p:cNvSpPr txBox="1">
            <a:spLocks noChangeArrowheads="1"/>
          </p:cNvSpPr>
          <p:nvPr/>
        </p:nvSpPr>
        <p:spPr bwMode="auto">
          <a:xfrm>
            <a:off x="685800" y="533400"/>
            <a:ext cx="7543800" cy="830263"/>
          </a:xfrm>
          <a:prstGeom prst="rect">
            <a:avLst/>
          </a:prstGeom>
          <a:noFill/>
          <a:ln w="9525">
            <a:noFill/>
            <a:miter lim="800000"/>
            <a:headEnd/>
            <a:tailEnd/>
          </a:ln>
        </p:spPr>
        <p:txBody>
          <a:bodyPr>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a:t>
            </a:r>
            <a:r>
              <a:rPr lang="en-US" sz="2400" b="1" dirty="0" smtClean="0">
                <a:solidFill>
                  <a:schemeClr val="tx2"/>
                </a:solidFill>
                <a:latin typeface="Garamond" charset="0"/>
              </a:rPr>
              <a:t>Syndrome </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p:txBody>
      </p:sp>
      <p:sp>
        <p:nvSpPr>
          <p:cNvPr id="6149" name="Text Box 5"/>
          <p:cNvSpPr txBox="1">
            <a:spLocks noChangeArrowheads="1"/>
          </p:cNvSpPr>
          <p:nvPr/>
        </p:nvSpPr>
        <p:spPr bwMode="auto">
          <a:xfrm>
            <a:off x="685800" y="1676400"/>
            <a:ext cx="7543800" cy="2632075"/>
          </a:xfrm>
          <a:prstGeom prst="rect">
            <a:avLst/>
          </a:prstGeom>
          <a:noFill/>
          <a:ln w="9525">
            <a:noFill/>
            <a:miter lim="800000"/>
            <a:headEnd/>
            <a:tailEnd/>
          </a:ln>
        </p:spPr>
        <p:txBody>
          <a:bodyPr>
            <a:spAutoFit/>
          </a:bodyPr>
          <a:lstStyle/>
          <a:p>
            <a:pPr marL="347663"/>
            <a:r>
              <a:rPr lang="en-US" sz="1400" b="1" u="sng" dirty="0">
                <a:latin typeface="Calibri" charset="0"/>
              </a:rPr>
              <a:t>Mission</a:t>
            </a:r>
          </a:p>
          <a:p>
            <a:pPr marL="347663">
              <a:spcBef>
                <a:spcPts val="600"/>
              </a:spcBef>
            </a:pPr>
            <a:r>
              <a:rPr lang="en-US" sz="1200" dirty="0">
                <a:latin typeface="Calibri" charset="0"/>
              </a:rPr>
              <a:t>The </a:t>
            </a:r>
            <a:r>
              <a:rPr lang="en-US" sz="1200" dirty="0" smtClean="0">
                <a:latin typeface="Calibri" charset="0"/>
              </a:rPr>
              <a:t>NJ </a:t>
            </a:r>
            <a:r>
              <a:rPr lang="en-US" sz="1200" dirty="0">
                <a:latin typeface="Calibri" charset="0"/>
              </a:rPr>
              <a:t>Center for Tourette </a:t>
            </a:r>
            <a:r>
              <a:rPr lang="en-US" sz="1200" dirty="0" smtClean="0">
                <a:latin typeface="Calibri" charset="0"/>
              </a:rPr>
              <a:t>Syndrome &amp; Associated Disorders, Inc. </a:t>
            </a:r>
            <a:r>
              <a:rPr lang="en-US" sz="1200" dirty="0">
                <a:latin typeface="Calibri" charset="0"/>
              </a:rPr>
              <a:t>is a not-for-profit organization committed to the advocacy of children and families with Tourette Syndrome and its associated disorders. </a:t>
            </a:r>
            <a:r>
              <a:rPr lang="en-US" sz="1200" dirty="0" smtClean="0">
                <a:latin typeface="Calibri" charset="0"/>
              </a:rPr>
              <a:t>Dedicated </a:t>
            </a:r>
            <a:r>
              <a:rPr lang="en-US" sz="1200" dirty="0">
                <a:latin typeface="Calibri" charset="0"/>
              </a:rPr>
              <a:t>to delivering high quality services to these individuals, the Center recognizes the importance of educating the public, medical professionals, and teachers about this disorder through programs and affiliations with public schools, health </a:t>
            </a:r>
            <a:r>
              <a:rPr lang="en-US" sz="1200" dirty="0" smtClean="0">
                <a:latin typeface="Calibri" charset="0"/>
              </a:rPr>
              <a:t>centers </a:t>
            </a:r>
            <a:r>
              <a:rPr lang="en-US" sz="1200" dirty="0">
                <a:latin typeface="Calibri" charset="0"/>
              </a:rPr>
              <a:t>and universities.  </a:t>
            </a:r>
          </a:p>
          <a:p>
            <a:pPr marL="347663">
              <a:spcBef>
                <a:spcPts val="600"/>
              </a:spcBef>
            </a:pPr>
            <a:r>
              <a:rPr lang="en-US" sz="1200" dirty="0">
                <a:latin typeface="Calibri" charset="0"/>
              </a:rPr>
              <a:t>To ensure that individuals with Tourette Syndrome are contributing members of their communities and society at large, the Center is committed to leading the promotion and development of diagnostic and treatment therapies and actively supporting research for a cure. </a:t>
            </a:r>
          </a:p>
          <a:p>
            <a:pPr marL="347663">
              <a:spcBef>
                <a:spcPts val="600"/>
              </a:spcBef>
            </a:pPr>
            <a:r>
              <a:rPr lang="en-US" sz="1200" dirty="0">
                <a:latin typeface="Calibri" charset="0"/>
              </a:rPr>
              <a:t>In 2004, NJCTS received funding from </a:t>
            </a:r>
            <a:r>
              <a:rPr lang="en-US" sz="1200" dirty="0" smtClean="0">
                <a:latin typeface="Calibri" charset="0"/>
              </a:rPr>
              <a:t>the state of New </a:t>
            </a:r>
            <a:r>
              <a:rPr lang="en-US" sz="1200" dirty="0">
                <a:latin typeface="Calibri" charset="0"/>
              </a:rPr>
              <a:t>Jersey to create </a:t>
            </a:r>
            <a:r>
              <a:rPr lang="en-US" sz="1200" dirty="0" smtClean="0">
                <a:latin typeface="Calibri" charset="0"/>
              </a:rPr>
              <a:t>the nation’s first </a:t>
            </a:r>
            <a:r>
              <a:rPr lang="en-US" sz="1200" dirty="0">
                <a:latin typeface="Calibri" charset="0"/>
              </a:rPr>
              <a:t>Center of Excellence for Tourette Syndrome and Associated Disorders to provide support for families, public outreach, awareness and education for the schools and medical communities and research into the cause and treatment of 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el of services Jan 2016.jpg"/>
          <p:cNvPicPr>
            <a:picLocks noChangeAspect="1"/>
          </p:cNvPicPr>
          <p:nvPr/>
        </p:nvPicPr>
        <p:blipFill>
          <a:blip r:embed="rId3" cstate="print"/>
          <a:stretch>
            <a:fillRect/>
          </a:stretch>
        </p:blipFill>
        <p:spPr>
          <a:xfrm>
            <a:off x="685800" y="600456"/>
            <a:ext cx="7772400" cy="565708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a:t>
            </a:r>
            <a:r>
              <a:rPr lang="en-US" sz="1600" b="1" dirty="0">
                <a:solidFill>
                  <a:srgbClr val="17375E"/>
                </a:solidFill>
                <a:latin typeface="Times New Roman" charset="0"/>
                <a:cs typeface="Times New Roman" charset="0"/>
              </a:rPr>
              <a:t>Center 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8195"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8196" name="TextBox 3"/>
          <p:cNvSpPr txBox="1">
            <a:spLocks noChangeArrowheads="1"/>
          </p:cNvSpPr>
          <p:nvPr/>
        </p:nvSpPr>
        <p:spPr bwMode="auto">
          <a:xfrm>
            <a:off x="685800" y="533400"/>
            <a:ext cx="7543800" cy="830263"/>
          </a:xfrm>
          <a:prstGeom prst="rect">
            <a:avLst/>
          </a:prstGeom>
          <a:noFill/>
          <a:ln w="9525">
            <a:noFill/>
            <a:miter lim="800000"/>
            <a:headEnd/>
            <a:tailEnd/>
          </a:ln>
        </p:spPr>
        <p:txBody>
          <a:bodyPr>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Syndrome</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p:txBody>
      </p:sp>
      <p:sp>
        <p:nvSpPr>
          <p:cNvPr id="8197" name="Text Box 5"/>
          <p:cNvSpPr txBox="1">
            <a:spLocks noChangeArrowheads="1"/>
          </p:cNvSpPr>
          <p:nvPr/>
        </p:nvSpPr>
        <p:spPr bwMode="auto">
          <a:xfrm>
            <a:off x="685800" y="1524000"/>
            <a:ext cx="7543800" cy="4047262"/>
          </a:xfrm>
          <a:prstGeom prst="rect">
            <a:avLst/>
          </a:prstGeom>
          <a:noFill/>
          <a:ln w="9525">
            <a:noFill/>
            <a:miter lim="800000"/>
            <a:headEnd/>
            <a:tailEnd/>
          </a:ln>
        </p:spPr>
        <p:txBody>
          <a:bodyPr>
            <a:spAutoFit/>
          </a:bodyPr>
          <a:lstStyle/>
          <a:p>
            <a:pPr marL="347663"/>
            <a:r>
              <a:rPr lang="en-US" sz="1400" b="1" u="sng" dirty="0">
                <a:latin typeface="Calibri" charset="0"/>
              </a:rPr>
              <a:t>NJCTS Provides</a:t>
            </a:r>
            <a:r>
              <a:rPr lang="en-US" sz="1400" b="1" u="sng" dirty="0" smtClean="0">
                <a:latin typeface="Calibri" charset="0"/>
              </a:rPr>
              <a:t>:</a:t>
            </a:r>
          </a:p>
          <a:p>
            <a:pPr marL="347663">
              <a:spcAft>
                <a:spcPts val="900"/>
              </a:spcAft>
            </a:pPr>
            <a:endParaRPr lang="en-US" sz="1200" dirty="0" smtClean="0">
              <a:latin typeface="Calibri" charset="0"/>
            </a:endParaRPr>
          </a:p>
          <a:p>
            <a:pPr marL="404813" indent="-57150">
              <a:spcAft>
                <a:spcPts val="900"/>
              </a:spcAft>
              <a:buFont typeface="Arial" pitchFamily="34" charset="0"/>
              <a:buChar char="•"/>
            </a:pPr>
            <a:r>
              <a:rPr lang="en-US" sz="1200" dirty="0" smtClean="0">
                <a:latin typeface="Calibri" charset="0"/>
              </a:rPr>
              <a:t> </a:t>
            </a:r>
            <a:r>
              <a:rPr lang="en-US" sz="1200" b="1" dirty="0">
                <a:latin typeface="Calibri" charset="0"/>
              </a:rPr>
              <a:t>Referrals for medical diagnosis and treatment</a:t>
            </a:r>
          </a:p>
          <a:p>
            <a:pPr marL="404813" indent="-57150">
              <a:spcAft>
                <a:spcPts val="900"/>
              </a:spcAft>
              <a:buFont typeface="Arial" pitchFamily="34" charset="0"/>
              <a:buChar char="•"/>
            </a:pPr>
            <a:r>
              <a:rPr lang="en-US" sz="1200" dirty="0" smtClean="0">
                <a:latin typeface="Calibri" charset="0"/>
              </a:rPr>
              <a:t> </a:t>
            </a:r>
            <a:r>
              <a:rPr lang="en-US" sz="1200" b="1" dirty="0">
                <a:latin typeface="Calibri" charset="0"/>
              </a:rPr>
              <a:t>Referrals for psychological services</a:t>
            </a:r>
          </a:p>
          <a:p>
            <a:pPr marL="404813" indent="-57150">
              <a:spcAft>
                <a:spcPts val="900"/>
              </a:spcAft>
              <a:buFont typeface="Arial" pitchFamily="34" charset="0"/>
              <a:buChar char="•"/>
            </a:pPr>
            <a:r>
              <a:rPr lang="en-US" sz="1200" dirty="0" smtClean="0">
                <a:latin typeface="Calibri" charset="0"/>
              </a:rPr>
              <a:t> </a:t>
            </a:r>
            <a:r>
              <a:rPr lang="en-US" sz="1200" b="1" dirty="0">
                <a:latin typeface="Calibri" charset="0"/>
              </a:rPr>
              <a:t>Coordinated family support </a:t>
            </a:r>
            <a:r>
              <a:rPr lang="en-US" sz="1200" dirty="0">
                <a:latin typeface="Calibri" charset="0"/>
              </a:rPr>
              <a:t>among partner and community organizations throughout the state</a:t>
            </a:r>
          </a:p>
          <a:p>
            <a:pPr marL="404813" indent="-57150">
              <a:spcAft>
                <a:spcPts val="900"/>
              </a:spcAft>
              <a:buFont typeface="Arial" pitchFamily="34" charset="0"/>
              <a:buChar char="•"/>
            </a:pPr>
            <a:r>
              <a:rPr lang="en-US" sz="1200" dirty="0" smtClean="0">
                <a:latin typeface="Calibri" charset="0"/>
              </a:rPr>
              <a:t> </a:t>
            </a:r>
            <a:r>
              <a:rPr lang="en-US" sz="1200" b="1" dirty="0" smtClean="0">
                <a:latin typeface="Calibri" charset="0"/>
              </a:rPr>
              <a:t>Education and training </a:t>
            </a:r>
            <a:r>
              <a:rPr lang="en-US" sz="1200" dirty="0" smtClean="0">
                <a:latin typeface="Calibri" charset="0"/>
              </a:rPr>
              <a:t>at medical schools and universities to develop a new generation of professionals knowledgeable about TS and associated disorders</a:t>
            </a:r>
          </a:p>
          <a:p>
            <a:pPr marL="404813" indent="-57150">
              <a:spcAft>
                <a:spcPts val="900"/>
              </a:spcAft>
              <a:buFont typeface="Arial" pitchFamily="34" charset="0"/>
              <a:buChar char="•"/>
            </a:pPr>
            <a:r>
              <a:rPr lang="en-US" sz="1200" b="1" dirty="0" smtClean="0">
                <a:latin typeface="Calibri" charset="0"/>
              </a:rPr>
              <a:t> Outreach </a:t>
            </a:r>
            <a:r>
              <a:rPr lang="en-US" sz="1200" dirty="0" smtClean="0">
                <a:latin typeface="Calibri" charset="0"/>
              </a:rPr>
              <a:t>to practicing physicians, educators, and allied professionals</a:t>
            </a:r>
          </a:p>
          <a:p>
            <a:pPr marL="404813" indent="-57150">
              <a:spcAft>
                <a:spcPts val="900"/>
              </a:spcAft>
              <a:buFont typeface="Arial" pitchFamily="34" charset="0"/>
              <a:buChar char="•"/>
            </a:pPr>
            <a:r>
              <a:rPr lang="en-US" sz="1200" dirty="0" smtClean="0">
                <a:latin typeface="Calibri" charset="0"/>
              </a:rPr>
              <a:t> </a:t>
            </a:r>
            <a:r>
              <a:rPr lang="en-US" sz="1200" b="1" dirty="0">
                <a:latin typeface="Calibri" charset="0"/>
              </a:rPr>
              <a:t>Research into causes </a:t>
            </a:r>
            <a:r>
              <a:rPr lang="en-US" sz="1200" dirty="0">
                <a:latin typeface="Calibri" charset="0"/>
              </a:rPr>
              <a:t>and effective treatments for TS and associated disorders</a:t>
            </a:r>
          </a:p>
          <a:p>
            <a:pPr marL="404813" indent="-57150">
              <a:spcAft>
                <a:spcPts val="900"/>
              </a:spcAft>
              <a:buFont typeface="Arial" pitchFamily="34" charset="0"/>
              <a:buChar char="•"/>
            </a:pPr>
            <a:r>
              <a:rPr lang="en-US" sz="1200" b="1" dirty="0" smtClean="0">
                <a:latin typeface="Calibri" charset="0"/>
              </a:rPr>
              <a:t> </a:t>
            </a:r>
            <a:r>
              <a:rPr lang="en-US" sz="1200" b="1" dirty="0">
                <a:latin typeface="Calibri" charset="0"/>
              </a:rPr>
              <a:t>The nation’s only university-based</a:t>
            </a:r>
            <a:r>
              <a:rPr lang="en-US" sz="1200" dirty="0">
                <a:latin typeface="Calibri" charset="0"/>
              </a:rPr>
              <a:t>, stand-alone TS psychological clinic, located at Rutgers University </a:t>
            </a:r>
          </a:p>
          <a:p>
            <a:pPr marL="404813" indent="-57150">
              <a:spcAft>
                <a:spcPts val="900"/>
              </a:spcAft>
              <a:buFont typeface="Arial" pitchFamily="34" charset="0"/>
              <a:buChar char="•"/>
            </a:pPr>
            <a:r>
              <a:rPr lang="en-US" sz="1200" dirty="0" smtClean="0">
                <a:latin typeface="Calibri" charset="0"/>
              </a:rPr>
              <a:t> </a:t>
            </a:r>
            <a:r>
              <a:rPr lang="en-US" sz="1200" b="1" dirty="0">
                <a:latin typeface="Calibri" charset="0"/>
              </a:rPr>
              <a:t>The world’s first TS DNA and cell </a:t>
            </a:r>
            <a:r>
              <a:rPr lang="en-US" sz="1200" b="1" dirty="0" smtClean="0">
                <a:latin typeface="Calibri" charset="0"/>
              </a:rPr>
              <a:t>sharing repository</a:t>
            </a:r>
            <a:r>
              <a:rPr lang="en-US" sz="1200" dirty="0">
                <a:latin typeface="Calibri" charset="0"/>
              </a:rPr>
              <a:t>, making genetic material </a:t>
            </a:r>
            <a:r>
              <a:rPr lang="en-US" sz="1200" dirty="0" smtClean="0">
                <a:latin typeface="Calibri" charset="0"/>
              </a:rPr>
              <a:t>available</a:t>
            </a:r>
            <a:r>
              <a:rPr lang="en-US" sz="1200" dirty="0">
                <a:latin typeface="Calibri" charset="0"/>
              </a:rPr>
              <a:t> </a:t>
            </a:r>
            <a:r>
              <a:rPr lang="en-US" sz="1200" dirty="0" smtClean="0">
                <a:latin typeface="Calibri" charset="0"/>
              </a:rPr>
              <a:t>to </a:t>
            </a:r>
            <a:r>
              <a:rPr lang="en-US" sz="1200" dirty="0">
                <a:latin typeface="Calibri" charset="0"/>
              </a:rPr>
              <a:t>qualified researchers world-wide to understand factors that may lead to treatments and </a:t>
            </a:r>
            <a:r>
              <a:rPr lang="en-US" sz="1200" dirty="0" smtClean="0">
                <a:latin typeface="Calibri" charset="0"/>
              </a:rPr>
              <a:t>cures</a:t>
            </a:r>
          </a:p>
          <a:p>
            <a:pPr marL="404813" indent="-57150">
              <a:spcAft>
                <a:spcPts val="900"/>
              </a:spcAft>
              <a:buFont typeface="Arial" pitchFamily="34" charset="0"/>
              <a:buChar char="•"/>
            </a:pPr>
            <a:r>
              <a:rPr lang="en-US" sz="1200" b="1" dirty="0" smtClean="0">
                <a:latin typeface="Calibri" charset="0"/>
              </a:rPr>
              <a:t> Federal Legislation</a:t>
            </a:r>
            <a:r>
              <a:rPr lang="en-US" sz="1200" dirty="0" smtClean="0">
                <a:latin typeface="Calibri" charset="0"/>
              </a:rPr>
              <a:t> to provide services and research opportunities that will ultimately assist individuals with TS and associated disorders</a:t>
            </a:r>
            <a:endParaRPr lang="en-US" sz="1200" dirty="0">
              <a:latin typeface="Calibri" charset="0"/>
            </a:endParaRPr>
          </a:p>
          <a:p>
            <a:pPr marL="347663">
              <a:spcAft>
                <a:spcPts val="900"/>
              </a:spcAft>
            </a:pPr>
            <a:r>
              <a:rPr lang="en-US" sz="1200" dirty="0">
                <a:latin typeface="Calibri"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Center </a:t>
            </a:r>
            <a:r>
              <a:rPr lang="en-US" sz="1600" b="1" dirty="0">
                <a:solidFill>
                  <a:srgbClr val="17375E"/>
                </a:solidFill>
                <a:latin typeface="Times New Roman" charset="0"/>
                <a:cs typeface="Times New Roman" charset="0"/>
              </a:rPr>
              <a:t>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10243"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10244" name="TextBox 3"/>
          <p:cNvSpPr txBox="1">
            <a:spLocks noChangeArrowheads="1"/>
          </p:cNvSpPr>
          <p:nvPr/>
        </p:nvSpPr>
        <p:spPr bwMode="auto">
          <a:xfrm>
            <a:off x="685800" y="533400"/>
            <a:ext cx="7848600" cy="2554545"/>
          </a:xfrm>
          <a:prstGeom prst="rect">
            <a:avLst/>
          </a:prstGeom>
          <a:noFill/>
          <a:ln w="9525">
            <a:noFill/>
            <a:miter lim="800000"/>
            <a:headEnd/>
            <a:tailEnd/>
          </a:ln>
        </p:spPr>
        <p:txBody>
          <a:bodyPr>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Syndrome</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a:p>
            <a:endParaRPr lang="en-US" sz="1400" i="1" dirty="0">
              <a:latin typeface="Calibri" charset="0"/>
            </a:endParaRPr>
          </a:p>
          <a:p>
            <a:endParaRPr lang="en-US" sz="1400" b="1" dirty="0" smtClean="0">
              <a:latin typeface="Calibri" charset="0"/>
            </a:endParaRPr>
          </a:p>
          <a:p>
            <a:r>
              <a:rPr lang="en-US" sz="1400" b="1" dirty="0" smtClean="0">
                <a:latin typeface="Calibri" charset="0"/>
              </a:rPr>
              <a:t>Statewide Outreach to Mental Health and Medical professionals </a:t>
            </a:r>
            <a:r>
              <a:rPr lang="en-US" sz="1400" dirty="0" smtClean="0">
                <a:latin typeface="Calibri" charset="0"/>
              </a:rPr>
              <a:t>provides research updates to physicians and family practitioners, webinars, and presentations at institutions statewide to develop a new generation of doctors and medical staff who are knowledgeable about TS and associated disorders. </a:t>
            </a:r>
          </a:p>
          <a:p>
            <a:endParaRPr lang="en-US" sz="1400" dirty="0" smtClean="0">
              <a:latin typeface="Calibri" charset="0"/>
            </a:endParaRPr>
          </a:p>
          <a:p>
            <a:r>
              <a:rPr lang="en-US" sz="1400" dirty="0" smtClean="0">
                <a:latin typeface="Calibri" charset="0"/>
              </a:rPr>
              <a:t>NJCTS provides Patient-Centered Medical Education presentations and Grand Rounds at institutions statewide including:</a:t>
            </a:r>
          </a:p>
        </p:txBody>
      </p:sp>
      <p:sp>
        <p:nvSpPr>
          <p:cNvPr id="10246" name="TextBox 5"/>
          <p:cNvSpPr txBox="1">
            <a:spLocks noChangeArrowheads="1"/>
          </p:cNvSpPr>
          <p:nvPr/>
        </p:nvSpPr>
        <p:spPr bwMode="auto">
          <a:xfrm>
            <a:off x="6400800" y="5334000"/>
            <a:ext cx="1676400" cy="611188"/>
          </a:xfrm>
          <a:prstGeom prst="rect">
            <a:avLst/>
          </a:prstGeom>
          <a:noFill/>
          <a:ln w="9525">
            <a:noFill/>
            <a:miter lim="800000"/>
            <a:headEnd/>
            <a:tailEnd/>
          </a:ln>
        </p:spPr>
        <p:txBody>
          <a:bodyPr>
            <a:spAutoFit/>
          </a:bodyPr>
          <a:lstStyle/>
          <a:p>
            <a:endParaRPr lang="en-US" sz="1600" dirty="0">
              <a:latin typeface="Calibri" charset="0"/>
            </a:endParaRPr>
          </a:p>
          <a:p>
            <a:endParaRPr lang="en-US" dirty="0">
              <a:latin typeface="Calibri" charset="0"/>
            </a:endParaRPr>
          </a:p>
        </p:txBody>
      </p:sp>
      <p:sp>
        <p:nvSpPr>
          <p:cNvPr id="6" name="TextBox 5"/>
          <p:cNvSpPr txBox="1"/>
          <p:nvPr/>
        </p:nvSpPr>
        <p:spPr>
          <a:xfrm>
            <a:off x="1143000" y="3200400"/>
            <a:ext cx="6781800" cy="2492990"/>
          </a:xfrm>
          <a:prstGeom prst="rect">
            <a:avLst/>
          </a:prstGeom>
          <a:noFill/>
        </p:spPr>
        <p:txBody>
          <a:bodyPr wrap="square" numCol="2" rtlCol="0">
            <a:spAutoFit/>
          </a:bodyPr>
          <a:lstStyle/>
          <a:p>
            <a:pPr>
              <a:buFont typeface="Arial" pitchFamily="34" charset="0"/>
              <a:buChar char="•"/>
            </a:pPr>
            <a:r>
              <a:rPr lang="en-US" sz="1200" dirty="0" smtClean="0">
                <a:latin typeface="Calibri" charset="0"/>
              </a:rPr>
              <a:t>Newark Beth Israel Medical Center</a:t>
            </a:r>
          </a:p>
          <a:p>
            <a:pPr>
              <a:buFont typeface="Arial" pitchFamily="34" charset="0"/>
              <a:buChar char="•"/>
            </a:pPr>
            <a:r>
              <a:rPr lang="en-US" sz="1200" dirty="0" smtClean="0">
                <a:latin typeface="Calibri" charset="0"/>
              </a:rPr>
              <a:t>Morristown Medical Center</a:t>
            </a:r>
          </a:p>
          <a:p>
            <a:pPr>
              <a:buFont typeface="Arial" pitchFamily="34" charset="0"/>
              <a:buChar char="•"/>
            </a:pPr>
            <a:r>
              <a:rPr lang="en-US" sz="1200" dirty="0" smtClean="0">
                <a:latin typeface="Calibri" charset="0"/>
              </a:rPr>
              <a:t>Yale University</a:t>
            </a:r>
          </a:p>
          <a:p>
            <a:pPr>
              <a:buFont typeface="Arial" pitchFamily="34" charset="0"/>
              <a:buChar char="•"/>
            </a:pPr>
            <a:r>
              <a:rPr lang="en-US" sz="1200" dirty="0" err="1" smtClean="0">
                <a:latin typeface="Calibri" charset="0"/>
              </a:rPr>
              <a:t>Virtua</a:t>
            </a:r>
            <a:r>
              <a:rPr lang="en-US" sz="1200" dirty="0" smtClean="0">
                <a:latin typeface="Calibri" charset="0"/>
              </a:rPr>
              <a:t> Hospital</a:t>
            </a:r>
          </a:p>
          <a:p>
            <a:pPr>
              <a:buFont typeface="Arial" pitchFamily="34" charset="0"/>
              <a:buChar char="•"/>
            </a:pPr>
            <a:r>
              <a:rPr lang="en-US" sz="1200" dirty="0" err="1" smtClean="0">
                <a:latin typeface="Calibri" charset="0"/>
              </a:rPr>
              <a:t>Goryeb</a:t>
            </a:r>
            <a:r>
              <a:rPr lang="en-US" sz="1200" dirty="0" smtClean="0">
                <a:latin typeface="Calibri" charset="0"/>
              </a:rPr>
              <a:t> Children’s Hospital</a:t>
            </a:r>
          </a:p>
          <a:p>
            <a:pPr>
              <a:buFont typeface="Arial" pitchFamily="34" charset="0"/>
              <a:buChar char="•"/>
            </a:pPr>
            <a:r>
              <a:rPr lang="en-US" sz="1200" dirty="0" smtClean="0">
                <a:latin typeface="Calibri" charset="0"/>
              </a:rPr>
              <a:t>JFK Medical Center</a:t>
            </a:r>
          </a:p>
          <a:p>
            <a:pPr>
              <a:buFont typeface="Arial" pitchFamily="34" charset="0"/>
              <a:buChar char="•"/>
            </a:pPr>
            <a:r>
              <a:rPr lang="en-US" sz="1200" dirty="0" smtClean="0">
                <a:latin typeface="Calibri" charset="0"/>
              </a:rPr>
              <a:t>Robert Wood Johnson University Hospital</a:t>
            </a:r>
          </a:p>
          <a:p>
            <a:pPr>
              <a:buFont typeface="Arial" pitchFamily="34" charset="0"/>
              <a:buChar char="•"/>
            </a:pPr>
            <a:r>
              <a:rPr lang="en-US" sz="1200" dirty="0" smtClean="0">
                <a:latin typeface="Calibri" charset="0"/>
              </a:rPr>
              <a:t>Cooper University Hospital</a:t>
            </a:r>
          </a:p>
          <a:p>
            <a:pPr>
              <a:buFont typeface="Arial" pitchFamily="34" charset="0"/>
              <a:buChar char="•"/>
            </a:pPr>
            <a:r>
              <a:rPr lang="en-US" sz="1200" dirty="0" smtClean="0">
                <a:latin typeface="Calibri" charset="0"/>
              </a:rPr>
              <a:t>Overlook Medical Center</a:t>
            </a:r>
          </a:p>
          <a:p>
            <a:pPr>
              <a:buFont typeface="Arial" pitchFamily="34" charset="0"/>
              <a:buChar char="•"/>
            </a:pPr>
            <a:r>
              <a:rPr lang="en-US" sz="1200" dirty="0" smtClean="0">
                <a:latin typeface="Calibri" charset="0"/>
              </a:rPr>
              <a:t>Saint Barnabas Hospital</a:t>
            </a:r>
          </a:p>
          <a:p>
            <a:pPr>
              <a:buFont typeface="Arial" pitchFamily="34" charset="0"/>
              <a:buChar char="•"/>
            </a:pPr>
            <a:r>
              <a:rPr lang="en-US" sz="1200" dirty="0" smtClean="0">
                <a:latin typeface="Calibri" charset="0"/>
              </a:rPr>
              <a:t>Capital Health Medical Center</a:t>
            </a:r>
          </a:p>
          <a:p>
            <a:pPr>
              <a:buFont typeface="Arial" pitchFamily="34" charset="0"/>
              <a:buChar char="•"/>
            </a:pPr>
            <a:r>
              <a:rPr lang="en-US" sz="1200" dirty="0" smtClean="0">
                <a:latin typeface="Calibri" charset="0"/>
              </a:rPr>
              <a:t>Rutgers Medical School</a:t>
            </a:r>
          </a:p>
          <a:p>
            <a:pPr>
              <a:buFont typeface="Arial" pitchFamily="34" charset="0"/>
              <a:buChar char="•"/>
            </a:pPr>
            <a:r>
              <a:rPr lang="en-US" sz="1200" dirty="0" err="1" smtClean="0">
                <a:latin typeface="Calibri" charset="0"/>
              </a:rPr>
              <a:t>Trinitas</a:t>
            </a:r>
            <a:r>
              <a:rPr lang="en-US" sz="1200" dirty="0" smtClean="0">
                <a:latin typeface="Calibri" charset="0"/>
              </a:rPr>
              <a:t> Hospital</a:t>
            </a:r>
          </a:p>
          <a:p>
            <a:pPr>
              <a:buFont typeface="Arial" pitchFamily="34" charset="0"/>
              <a:buChar char="•"/>
            </a:pPr>
            <a:r>
              <a:rPr lang="en-US" sz="1200" dirty="0" smtClean="0">
                <a:latin typeface="Calibri" charset="0"/>
              </a:rPr>
              <a:t>Bergen Regional Medical Center</a:t>
            </a:r>
          </a:p>
          <a:p>
            <a:pPr>
              <a:buFont typeface="Arial" pitchFamily="34" charset="0"/>
              <a:buChar char="•"/>
            </a:pPr>
            <a:r>
              <a:rPr lang="en-US" sz="1200" dirty="0" smtClean="0">
                <a:latin typeface="Calibri" charset="0"/>
              </a:rPr>
              <a:t>Monmouth Medical Center</a:t>
            </a:r>
          </a:p>
          <a:p>
            <a:pPr>
              <a:buFont typeface="Arial" pitchFamily="34" charset="0"/>
              <a:buChar char="•"/>
            </a:pPr>
            <a:r>
              <a:rPr lang="en-US" sz="1200" dirty="0" smtClean="0">
                <a:latin typeface="Calibri" charset="0"/>
              </a:rPr>
              <a:t>Saint Peter’s University Hospital</a:t>
            </a:r>
          </a:p>
          <a:p>
            <a:pPr>
              <a:buFont typeface="Arial" pitchFamily="34" charset="0"/>
              <a:buChar char="•"/>
            </a:pPr>
            <a:r>
              <a:rPr lang="en-US" sz="1200" dirty="0" smtClean="0">
                <a:latin typeface="Calibri" charset="0"/>
              </a:rPr>
              <a:t>Bristol-Myers Squibb Children’s Hospital</a:t>
            </a:r>
          </a:p>
          <a:p>
            <a:pPr>
              <a:buFont typeface="Arial" pitchFamily="34" charset="0"/>
              <a:buChar char="•"/>
            </a:pPr>
            <a:r>
              <a:rPr lang="en-US" sz="1200" dirty="0" smtClean="0">
                <a:latin typeface="Calibri" charset="0"/>
              </a:rPr>
              <a:t>UMDNJ Newark</a:t>
            </a:r>
          </a:p>
          <a:p>
            <a:pPr>
              <a:buFont typeface="Arial" pitchFamily="34" charset="0"/>
              <a:buChar char="•"/>
            </a:pPr>
            <a:r>
              <a:rPr lang="en-US" sz="1200" dirty="0" smtClean="0">
                <a:latin typeface="Calibri" charset="0"/>
              </a:rPr>
              <a:t>Children’s Specialized Hospital</a:t>
            </a:r>
          </a:p>
          <a:p>
            <a:pPr>
              <a:buFont typeface="Arial" pitchFamily="34" charset="0"/>
              <a:buChar char="•"/>
            </a:pPr>
            <a:r>
              <a:rPr lang="en-US" sz="1200" dirty="0" smtClean="0">
                <a:latin typeface="Calibri" charset="0"/>
              </a:rPr>
              <a:t>UBHC Mental Health Professionals</a:t>
            </a:r>
          </a:p>
          <a:p>
            <a:pPr>
              <a:buFont typeface="Arial" pitchFamily="34" charset="0"/>
              <a:buChar char="•"/>
            </a:pPr>
            <a:r>
              <a:rPr lang="en-US" sz="1200" dirty="0" smtClean="0">
                <a:latin typeface="Calibri" charset="0"/>
              </a:rPr>
              <a:t>Kennedy Memorial Hospital</a:t>
            </a:r>
          </a:p>
          <a:p>
            <a:pPr>
              <a:buFont typeface="Arial" pitchFamily="34" charset="0"/>
              <a:buChar char="•"/>
            </a:pPr>
            <a:r>
              <a:rPr lang="en-US" sz="1200" dirty="0" smtClean="0">
                <a:latin typeface="Calibri" charset="0"/>
              </a:rPr>
              <a:t>St. Clare’s Hospital</a:t>
            </a:r>
          </a:p>
          <a:p>
            <a:pPr>
              <a:buFont typeface="Arial" pitchFamily="34" charset="0"/>
              <a:buChar char="•"/>
            </a:pPr>
            <a:r>
              <a:rPr lang="en-US" sz="1200" dirty="0" smtClean="0">
                <a:latin typeface="Calibri" charset="0"/>
              </a:rPr>
              <a:t>UBHC Screeners</a:t>
            </a:r>
          </a:p>
          <a:p>
            <a:pPr>
              <a:buFont typeface="Arial" pitchFamily="34" charset="0"/>
              <a:buChar char="•"/>
            </a:pPr>
            <a:r>
              <a:rPr lang="en-US" sz="1200" dirty="0" smtClean="0">
                <a:latin typeface="Calibri" charset="0"/>
              </a:rPr>
              <a:t>Jersey Shore Medical Center</a:t>
            </a:r>
          </a:p>
          <a:p>
            <a:pPr>
              <a:buFont typeface="Arial" pitchFamily="34" charset="0"/>
              <a:buChar char="•"/>
            </a:pPr>
            <a:r>
              <a:rPr lang="en-US" sz="1200" dirty="0" err="1" smtClean="0">
                <a:latin typeface="Calibri" charset="0"/>
              </a:rPr>
              <a:t>CentraState</a:t>
            </a:r>
            <a:r>
              <a:rPr lang="en-US" sz="1200" dirty="0" smtClean="0">
                <a:latin typeface="Calibri" charset="0"/>
              </a:rPr>
              <a:t> Medical Center</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371600" y="5943600"/>
            <a:ext cx="7239000" cy="338138"/>
          </a:xfrm>
          <a:prstGeom prst="rect">
            <a:avLst/>
          </a:prstGeom>
          <a:noFill/>
          <a:ln w="9525">
            <a:noFill/>
            <a:miter lim="800000"/>
            <a:headEnd/>
            <a:tailEnd/>
          </a:ln>
        </p:spPr>
        <p:txBody>
          <a:bodyPr>
            <a:spAutoFit/>
          </a:bodyPr>
          <a:lstStyle/>
          <a:p>
            <a:r>
              <a:rPr lang="en-US" sz="1600" b="1" dirty="0" smtClean="0">
                <a:solidFill>
                  <a:srgbClr val="17375E"/>
                </a:solidFill>
                <a:latin typeface="Times New Roman" charset="0"/>
                <a:cs typeface="Times New Roman" charset="0"/>
              </a:rPr>
              <a:t>NJ Center </a:t>
            </a:r>
            <a:r>
              <a:rPr lang="en-US" sz="1600" b="1" dirty="0">
                <a:solidFill>
                  <a:srgbClr val="17375E"/>
                </a:solidFill>
                <a:latin typeface="Times New Roman" charset="0"/>
                <a:cs typeface="Times New Roman" charset="0"/>
              </a:rPr>
              <a:t>for Tourette Syndrome </a:t>
            </a:r>
            <a:r>
              <a:rPr lang="en-US" sz="1600" b="1" dirty="0" smtClean="0">
                <a:solidFill>
                  <a:srgbClr val="558ED5"/>
                </a:solidFill>
                <a:latin typeface="Times New Roman" charset="0"/>
                <a:cs typeface="Times New Roman" charset="0"/>
              </a:rPr>
              <a:t>&amp; Associated </a:t>
            </a:r>
            <a:r>
              <a:rPr lang="en-US" sz="1600" b="1" dirty="0">
                <a:solidFill>
                  <a:srgbClr val="558ED5"/>
                </a:solidFill>
                <a:latin typeface="Times New Roman" charset="0"/>
                <a:cs typeface="Times New Roman" charset="0"/>
              </a:rPr>
              <a:t>Disorders, Inc.</a:t>
            </a:r>
            <a:endParaRPr lang="en-US" sz="1600" dirty="0">
              <a:solidFill>
                <a:srgbClr val="558ED5"/>
              </a:solidFill>
              <a:latin typeface="Times New Roman" charset="0"/>
              <a:cs typeface="Times New Roman" charset="0"/>
            </a:endParaRPr>
          </a:p>
        </p:txBody>
      </p:sp>
      <p:pic>
        <p:nvPicPr>
          <p:cNvPr id="10243" name="Picture 2" descr="njctsball.jpg"/>
          <p:cNvPicPr>
            <a:picLocks noChangeAspect="1"/>
          </p:cNvPicPr>
          <p:nvPr/>
        </p:nvPicPr>
        <p:blipFill>
          <a:blip r:embed="rId3" cstate="print"/>
          <a:srcRect/>
          <a:stretch>
            <a:fillRect/>
          </a:stretch>
        </p:blipFill>
        <p:spPr bwMode="auto">
          <a:xfrm>
            <a:off x="457200" y="5715000"/>
            <a:ext cx="863600" cy="849313"/>
          </a:xfrm>
          <a:prstGeom prst="rect">
            <a:avLst/>
          </a:prstGeom>
          <a:noFill/>
          <a:ln w="9525">
            <a:noFill/>
            <a:miter lim="800000"/>
            <a:headEnd/>
            <a:tailEnd/>
          </a:ln>
        </p:spPr>
      </p:pic>
      <p:sp>
        <p:nvSpPr>
          <p:cNvPr id="10244" name="TextBox 3"/>
          <p:cNvSpPr txBox="1">
            <a:spLocks noChangeArrowheads="1"/>
          </p:cNvSpPr>
          <p:nvPr/>
        </p:nvSpPr>
        <p:spPr bwMode="auto">
          <a:xfrm>
            <a:off x="685800" y="533400"/>
            <a:ext cx="7848600" cy="2123658"/>
          </a:xfrm>
          <a:prstGeom prst="rect">
            <a:avLst/>
          </a:prstGeom>
          <a:noFill/>
          <a:ln w="9525">
            <a:noFill/>
            <a:miter lim="800000"/>
            <a:headEnd/>
            <a:tailEnd/>
          </a:ln>
        </p:spPr>
        <p:txBody>
          <a:bodyPr wrap="square">
            <a:spAutoFit/>
          </a:bodyPr>
          <a:lstStyle/>
          <a:p>
            <a:r>
              <a:rPr lang="en-US" sz="2400" b="1" dirty="0" smtClean="0">
                <a:solidFill>
                  <a:schemeClr val="tx2"/>
                </a:solidFill>
                <a:latin typeface="Garamond" charset="0"/>
              </a:rPr>
              <a:t>NJ </a:t>
            </a:r>
            <a:r>
              <a:rPr lang="en-US" sz="2400" b="1" dirty="0">
                <a:solidFill>
                  <a:schemeClr val="tx2"/>
                </a:solidFill>
                <a:latin typeface="Garamond" charset="0"/>
              </a:rPr>
              <a:t>Center for Tourette Syndrome</a:t>
            </a:r>
          </a:p>
          <a:p>
            <a:r>
              <a:rPr lang="en-US" sz="2400" b="1" dirty="0" smtClean="0">
                <a:solidFill>
                  <a:schemeClr val="tx2"/>
                </a:solidFill>
                <a:latin typeface="Garamond" charset="0"/>
              </a:rPr>
              <a:t>&amp; Associated </a:t>
            </a:r>
            <a:r>
              <a:rPr lang="en-US" sz="2400" b="1" dirty="0">
                <a:solidFill>
                  <a:schemeClr val="tx2"/>
                </a:solidFill>
                <a:latin typeface="Garamond" charset="0"/>
              </a:rPr>
              <a:t>Disorders</a:t>
            </a:r>
          </a:p>
          <a:p>
            <a:endParaRPr lang="en-US" sz="1400" i="1" dirty="0">
              <a:latin typeface="Calibri" charset="0"/>
            </a:endParaRPr>
          </a:p>
          <a:p>
            <a:endParaRPr lang="en-US" sz="1400" b="1" dirty="0" smtClean="0">
              <a:latin typeface="Calibri" charset="0"/>
            </a:endParaRPr>
          </a:p>
          <a:p>
            <a:r>
              <a:rPr lang="en-US" sz="1400" b="1" dirty="0" smtClean="0">
                <a:latin typeface="Calibri" charset="0"/>
              </a:rPr>
              <a:t>Education outreach </a:t>
            </a:r>
            <a:r>
              <a:rPr lang="en-US" sz="1400" dirty="0">
                <a:latin typeface="Calibri" charset="0"/>
              </a:rPr>
              <a:t>including </a:t>
            </a:r>
            <a:r>
              <a:rPr lang="en-US" sz="1400" dirty="0" smtClean="0">
                <a:latin typeface="Calibri" charset="0"/>
              </a:rPr>
              <a:t>faculty trainings, peer presentations, and workshops </a:t>
            </a:r>
            <a:r>
              <a:rPr lang="en-US" sz="1400" dirty="0" smtClean="0">
                <a:latin typeface="Calibri" charset="0"/>
              </a:rPr>
              <a:t>empower </a:t>
            </a:r>
            <a:r>
              <a:rPr lang="en-US" sz="1400" dirty="0" smtClean="0">
                <a:latin typeface="Calibri" charset="0"/>
              </a:rPr>
              <a:t>students and prepare teachers and administrators to best accommodate students with TS and associated disorders.</a:t>
            </a:r>
          </a:p>
          <a:p>
            <a:endParaRPr lang="en-US" sz="1400" i="1" dirty="0" smtClean="0">
              <a:solidFill>
                <a:schemeClr val="tx2">
                  <a:lumMod val="60000"/>
                  <a:lumOff val="40000"/>
                </a:schemeClr>
              </a:solidFill>
              <a:latin typeface="Calibri" charset="0"/>
            </a:endParaRPr>
          </a:p>
          <a:p>
            <a:r>
              <a:rPr lang="en-US" sz="1400" dirty="0" smtClean="0">
                <a:latin typeface="Calibri" charset="0"/>
              </a:rPr>
              <a:t>NJCTS provides presentations at the following institutions and organizations:</a:t>
            </a:r>
            <a:endParaRPr lang="en-US" sz="1400" dirty="0">
              <a:latin typeface="Calibri" charset="0"/>
            </a:endParaRPr>
          </a:p>
        </p:txBody>
      </p:sp>
      <p:sp>
        <p:nvSpPr>
          <p:cNvPr id="10246" name="TextBox 5"/>
          <p:cNvSpPr txBox="1">
            <a:spLocks noChangeArrowheads="1"/>
          </p:cNvSpPr>
          <p:nvPr/>
        </p:nvSpPr>
        <p:spPr bwMode="auto">
          <a:xfrm>
            <a:off x="6400800" y="5334000"/>
            <a:ext cx="1676400" cy="611188"/>
          </a:xfrm>
          <a:prstGeom prst="rect">
            <a:avLst/>
          </a:prstGeom>
          <a:noFill/>
          <a:ln w="9525">
            <a:noFill/>
            <a:miter lim="800000"/>
            <a:headEnd/>
            <a:tailEnd/>
          </a:ln>
        </p:spPr>
        <p:txBody>
          <a:bodyPr>
            <a:spAutoFit/>
          </a:bodyPr>
          <a:lstStyle/>
          <a:p>
            <a:endParaRPr lang="en-US" sz="1600" dirty="0">
              <a:latin typeface="Calibri" charset="0"/>
            </a:endParaRPr>
          </a:p>
          <a:p>
            <a:endParaRPr lang="en-US" dirty="0">
              <a:latin typeface="Calibri" charset="0"/>
            </a:endParaRPr>
          </a:p>
        </p:txBody>
      </p:sp>
      <p:sp>
        <p:nvSpPr>
          <p:cNvPr id="8" name="TextBox 7"/>
          <p:cNvSpPr txBox="1"/>
          <p:nvPr/>
        </p:nvSpPr>
        <p:spPr>
          <a:xfrm>
            <a:off x="1219200" y="2971800"/>
            <a:ext cx="7467600" cy="2862322"/>
          </a:xfrm>
          <a:prstGeom prst="rect">
            <a:avLst/>
          </a:prstGeom>
          <a:noFill/>
        </p:spPr>
        <p:txBody>
          <a:bodyPr wrap="square" numCol="2" rtlCol="0">
            <a:spAutoFit/>
          </a:bodyPr>
          <a:lstStyle/>
          <a:p>
            <a:pPr>
              <a:buFont typeface="Arial" pitchFamily="34" charset="0"/>
              <a:buChar char="•"/>
            </a:pPr>
            <a:r>
              <a:rPr lang="en-US" sz="1200" dirty="0" smtClean="0">
                <a:latin typeface="+mn-lt"/>
              </a:rPr>
              <a:t>County College of Morris</a:t>
            </a:r>
          </a:p>
          <a:p>
            <a:pPr>
              <a:buFont typeface="Arial" pitchFamily="34" charset="0"/>
              <a:buChar char="•"/>
            </a:pPr>
            <a:r>
              <a:rPr lang="en-US" sz="1200" dirty="0" smtClean="0">
                <a:latin typeface="+mn-lt"/>
              </a:rPr>
              <a:t>Ocean County College</a:t>
            </a:r>
          </a:p>
          <a:p>
            <a:pPr>
              <a:buFont typeface="Arial" pitchFamily="34" charset="0"/>
              <a:buChar char="•"/>
            </a:pPr>
            <a:r>
              <a:rPr lang="en-US" sz="1200" dirty="0" smtClean="0">
                <a:latin typeface="+mn-lt"/>
              </a:rPr>
              <a:t>Kean University</a:t>
            </a:r>
          </a:p>
          <a:p>
            <a:pPr>
              <a:buFont typeface="Arial" pitchFamily="34" charset="0"/>
              <a:buChar char="•"/>
            </a:pPr>
            <a:r>
              <a:rPr lang="en-US" sz="1200" dirty="0" smtClean="0">
                <a:latin typeface="+mn-lt"/>
              </a:rPr>
              <a:t>Raritan Valley Community College</a:t>
            </a:r>
          </a:p>
          <a:p>
            <a:pPr>
              <a:buFont typeface="Arial" pitchFamily="34" charset="0"/>
              <a:buChar char="•"/>
            </a:pPr>
            <a:r>
              <a:rPr lang="en-US" sz="1200" dirty="0" smtClean="0">
                <a:latin typeface="+mn-lt"/>
              </a:rPr>
              <a:t>Bergen County Community College</a:t>
            </a:r>
          </a:p>
          <a:p>
            <a:pPr>
              <a:buFont typeface="Arial" pitchFamily="34" charset="0"/>
              <a:buChar char="•"/>
            </a:pPr>
            <a:r>
              <a:rPr lang="en-US" sz="1200" dirty="0" smtClean="0">
                <a:latin typeface="+mn-lt"/>
              </a:rPr>
              <a:t>Middlesex County Community College</a:t>
            </a:r>
          </a:p>
          <a:p>
            <a:pPr>
              <a:buFont typeface="Arial" pitchFamily="34" charset="0"/>
              <a:buChar char="•"/>
            </a:pPr>
            <a:r>
              <a:rPr lang="en-US" sz="1200" dirty="0" smtClean="0">
                <a:latin typeface="+mn-lt"/>
              </a:rPr>
              <a:t>Mercer County College</a:t>
            </a:r>
          </a:p>
          <a:p>
            <a:pPr>
              <a:buFont typeface="Arial" pitchFamily="34" charset="0"/>
              <a:buChar char="•"/>
            </a:pPr>
            <a:r>
              <a:rPr lang="en-US" sz="1200" dirty="0" smtClean="0">
                <a:latin typeface="+mn-lt"/>
              </a:rPr>
              <a:t>Monmouth University</a:t>
            </a:r>
          </a:p>
          <a:p>
            <a:pPr>
              <a:buFont typeface="Arial" pitchFamily="34" charset="0"/>
              <a:buChar char="•"/>
            </a:pPr>
            <a:r>
              <a:rPr lang="en-US" sz="1200" dirty="0" smtClean="0">
                <a:latin typeface="+mn-lt"/>
              </a:rPr>
              <a:t>Richard Stockton College</a:t>
            </a:r>
          </a:p>
          <a:p>
            <a:pPr>
              <a:buFont typeface="Arial" pitchFamily="34" charset="0"/>
              <a:buChar char="•"/>
            </a:pPr>
            <a:r>
              <a:rPr lang="en-US" sz="1200" dirty="0" smtClean="0">
                <a:latin typeface="+mn-lt"/>
              </a:rPr>
              <a:t>Passaic County Community College</a:t>
            </a:r>
          </a:p>
          <a:p>
            <a:pPr>
              <a:buFont typeface="Arial" pitchFamily="34" charset="0"/>
              <a:buChar char="•"/>
            </a:pPr>
            <a:r>
              <a:rPr lang="en-US" sz="1200" dirty="0" smtClean="0">
                <a:latin typeface="+mn-lt"/>
              </a:rPr>
              <a:t>Warren County College</a:t>
            </a:r>
          </a:p>
          <a:p>
            <a:pPr>
              <a:buFont typeface="Arial" pitchFamily="34" charset="0"/>
              <a:buChar char="•"/>
            </a:pPr>
            <a:r>
              <a:rPr lang="en-US" sz="1200" dirty="0" smtClean="0">
                <a:latin typeface="+mn-lt"/>
              </a:rPr>
              <a:t>Rutgers University</a:t>
            </a:r>
          </a:p>
          <a:p>
            <a:pPr>
              <a:buFont typeface="Arial" pitchFamily="34" charset="0"/>
              <a:buChar char="•"/>
            </a:pPr>
            <a:r>
              <a:rPr lang="en-US" sz="1200" dirty="0" smtClean="0">
                <a:latin typeface="+mn-lt"/>
              </a:rPr>
              <a:t>Camden County College</a:t>
            </a:r>
          </a:p>
          <a:p>
            <a:pPr>
              <a:buFont typeface="Arial" pitchFamily="34" charset="0"/>
              <a:buChar char="•"/>
            </a:pPr>
            <a:r>
              <a:rPr lang="en-US" sz="1200" dirty="0" smtClean="0">
                <a:latin typeface="+mn-lt"/>
              </a:rPr>
              <a:t>Ramapo College of New Jersey</a:t>
            </a:r>
          </a:p>
          <a:p>
            <a:pPr>
              <a:buFont typeface="Arial" pitchFamily="34" charset="0"/>
              <a:buChar char="•"/>
            </a:pPr>
            <a:r>
              <a:rPr lang="en-US" sz="1200" dirty="0" smtClean="0">
                <a:latin typeface="+mn-lt"/>
              </a:rPr>
              <a:t>Sussex County Community College</a:t>
            </a:r>
          </a:p>
          <a:p>
            <a:pPr>
              <a:buFont typeface="Arial" pitchFamily="34" charset="0"/>
              <a:buChar char="•"/>
            </a:pPr>
            <a:r>
              <a:rPr lang="en-US" sz="1200" dirty="0" err="1" smtClean="0">
                <a:latin typeface="+mn-lt"/>
              </a:rPr>
              <a:t>Brookdale</a:t>
            </a:r>
            <a:r>
              <a:rPr lang="en-US" sz="1200" dirty="0" smtClean="0">
                <a:latin typeface="+mn-lt"/>
              </a:rPr>
              <a:t> Community College</a:t>
            </a:r>
          </a:p>
          <a:p>
            <a:pPr>
              <a:buFont typeface="Arial" pitchFamily="34" charset="0"/>
              <a:buChar char="•"/>
            </a:pPr>
            <a:r>
              <a:rPr lang="en-US" sz="1200" dirty="0" smtClean="0">
                <a:latin typeface="+mn-lt"/>
              </a:rPr>
              <a:t>Rowan University</a:t>
            </a:r>
          </a:p>
          <a:p>
            <a:pPr>
              <a:buFont typeface="Arial" pitchFamily="34" charset="0"/>
              <a:buChar char="•"/>
            </a:pPr>
            <a:r>
              <a:rPr lang="en-US" sz="1200" dirty="0" smtClean="0">
                <a:latin typeface="+mn-lt"/>
              </a:rPr>
              <a:t>Cumberland County College</a:t>
            </a:r>
          </a:p>
          <a:p>
            <a:pPr>
              <a:buFont typeface="Arial" pitchFamily="34" charset="0"/>
              <a:buChar char="•"/>
            </a:pPr>
            <a:r>
              <a:rPr lang="en-US" sz="1200" dirty="0" smtClean="0">
                <a:latin typeface="+mn-lt"/>
              </a:rPr>
              <a:t>Montclair State University</a:t>
            </a:r>
          </a:p>
          <a:p>
            <a:pPr>
              <a:buFont typeface="Arial" pitchFamily="34" charset="0"/>
              <a:buChar char="•"/>
            </a:pPr>
            <a:r>
              <a:rPr lang="en-US" sz="1200" dirty="0" smtClean="0">
                <a:latin typeface="+mn-lt"/>
              </a:rPr>
              <a:t>Rider University</a:t>
            </a:r>
          </a:p>
          <a:p>
            <a:pPr>
              <a:buFont typeface="Arial" pitchFamily="34" charset="0"/>
              <a:buChar char="•"/>
            </a:pPr>
            <a:r>
              <a:rPr lang="en-US" sz="1200" dirty="0" smtClean="0">
                <a:latin typeface="+mn-lt"/>
              </a:rPr>
              <a:t>New Jersey Education Association</a:t>
            </a:r>
          </a:p>
          <a:p>
            <a:pPr>
              <a:buFont typeface="Arial" pitchFamily="34" charset="0"/>
              <a:buChar char="•"/>
            </a:pPr>
            <a:r>
              <a:rPr lang="en-US" sz="1200" dirty="0" smtClean="0">
                <a:latin typeface="+mn-lt"/>
              </a:rPr>
              <a:t>New Jersey School Nurses Association</a:t>
            </a:r>
          </a:p>
          <a:p>
            <a:pPr>
              <a:buFont typeface="Arial" pitchFamily="34" charset="0"/>
              <a:buChar char="•"/>
            </a:pPr>
            <a:r>
              <a:rPr lang="en-US" sz="1200" dirty="0" smtClean="0">
                <a:latin typeface="+mn-lt"/>
              </a:rPr>
              <a:t>Latino Psychological Association</a:t>
            </a:r>
          </a:p>
          <a:p>
            <a:pPr>
              <a:buFont typeface="Arial" pitchFamily="34" charset="0"/>
              <a:buChar char="•"/>
            </a:pPr>
            <a:r>
              <a:rPr lang="en-US" sz="1200" dirty="0" smtClean="0">
                <a:latin typeface="+mn-lt"/>
              </a:rPr>
              <a:t>CSA Value Options</a:t>
            </a:r>
          </a:p>
          <a:p>
            <a:pPr>
              <a:buFont typeface="Arial" pitchFamily="34" charset="0"/>
              <a:buChar char="•"/>
            </a:pPr>
            <a:r>
              <a:rPr lang="en-US" sz="1200" dirty="0" smtClean="0">
                <a:latin typeface="+mn-lt"/>
              </a:rPr>
              <a:t>New Jersey Coalition for Inclusive Education</a:t>
            </a:r>
          </a:p>
          <a:p>
            <a:pPr>
              <a:buFont typeface="Arial" pitchFamily="34" charset="0"/>
              <a:buChar char="•"/>
            </a:pPr>
            <a:r>
              <a:rPr lang="en-US" sz="1200" dirty="0" smtClean="0">
                <a:latin typeface="+mn-lt"/>
              </a:rPr>
              <a:t>New Jersey Learning Disabilities Association</a:t>
            </a:r>
          </a:p>
          <a:p>
            <a:pPr>
              <a:buFont typeface="Arial" pitchFamily="34" charset="0"/>
              <a:buChar char="•"/>
            </a:pPr>
            <a:r>
              <a:rPr lang="en-US" sz="1200" dirty="0" err="1" smtClean="0">
                <a:latin typeface="+mn-lt"/>
              </a:rPr>
              <a:t>PerformCare</a:t>
            </a:r>
            <a:endParaRPr lang="en-US" sz="1200" dirty="0" smtClean="0">
              <a:latin typeface="+mn-lt"/>
            </a:endParaRPr>
          </a:p>
          <a:p>
            <a:pPr>
              <a:buFont typeface="Arial" pitchFamily="34" charset="0"/>
              <a:buChar char="•"/>
            </a:pPr>
            <a:r>
              <a:rPr lang="en-US" sz="1200" dirty="0" smtClean="0">
                <a:latin typeface="+mn-lt"/>
              </a:rPr>
              <a:t>Council for Exceptional Children</a:t>
            </a:r>
          </a:p>
          <a:p>
            <a:pPr>
              <a:buFont typeface="Arial" pitchFamily="34" charset="0"/>
              <a:buChar char="•"/>
            </a:pPr>
            <a:r>
              <a:rPr lang="en-US" sz="1200" dirty="0" smtClean="0">
                <a:latin typeface="+mn-lt"/>
              </a:rPr>
              <a:t>National Association of Social Workers-New Jersey</a:t>
            </a:r>
          </a:p>
          <a:p>
            <a:pPr>
              <a:buFont typeface="Arial" pitchFamily="34" charset="0"/>
              <a:buChar char="•"/>
            </a:pPr>
            <a:r>
              <a:rPr lang="en-US" sz="1200" dirty="0" smtClean="0">
                <a:latin typeface="+mn-lt"/>
              </a:rPr>
              <a:t>New Jersey State School Nurses Association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2321</TotalTime>
  <Words>1195</Words>
  <Application>Microsoft Office PowerPoint</Application>
  <PresentationFormat>On-screen Show (4:3)</PresentationFormat>
  <Paragraphs>188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Jersey Center for Tourette Syndrome and Associated Disorders, Inc. A collaboration among TSANJ, Rutgers University and hospitals throughout the state of New Jersey</dc:title>
  <dc:creator>Lisa Fortunato</dc:creator>
  <cp:lastModifiedBy>Admin</cp:lastModifiedBy>
  <cp:revision>220</cp:revision>
  <cp:lastPrinted>2011-02-16T16:26:35Z</cp:lastPrinted>
  <dcterms:created xsi:type="dcterms:W3CDTF">2011-02-16T16:22:52Z</dcterms:created>
  <dcterms:modified xsi:type="dcterms:W3CDTF">2016-02-08T17:56:03Z</dcterms:modified>
</cp:coreProperties>
</file>